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5" r:id="rId1"/>
    <p:sldMasterId id="2147483670" r:id="rId2"/>
  </p:sldMasterIdLst>
  <p:notesMasterIdLst>
    <p:notesMasterId r:id="rId19"/>
  </p:notesMasterIdLst>
  <p:handoutMasterIdLst>
    <p:handoutMasterId r:id="rId20"/>
  </p:handoutMasterIdLst>
  <p:sldIdLst>
    <p:sldId id="276" r:id="rId3"/>
    <p:sldId id="265" r:id="rId4"/>
    <p:sldId id="266" r:id="rId5"/>
    <p:sldId id="284" r:id="rId6"/>
    <p:sldId id="286" r:id="rId7"/>
    <p:sldId id="287" r:id="rId8"/>
    <p:sldId id="288" r:id="rId9"/>
    <p:sldId id="289" r:id="rId10"/>
    <p:sldId id="285" r:id="rId11"/>
    <p:sldId id="290" r:id="rId12"/>
    <p:sldId id="291" r:id="rId13"/>
    <p:sldId id="292" r:id="rId14"/>
    <p:sldId id="293" r:id="rId15"/>
    <p:sldId id="294" r:id="rId16"/>
    <p:sldId id="272" r:id="rId17"/>
    <p:sldId id="277" r:id="rId18"/>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228"/>
    <a:srgbClr val="C8161E"/>
    <a:srgbClr val="A98054"/>
    <a:srgbClr val="EDC6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55" autoAdjust="0"/>
    <p:restoredTop sz="94660"/>
  </p:normalViewPr>
  <p:slideViewPr>
    <p:cSldViewPr snapToGrid="0" snapToObjects="1">
      <p:cViewPr varScale="1">
        <p:scale>
          <a:sx n="121" d="100"/>
          <a:sy n="121" d="100"/>
        </p:scale>
        <p:origin x="768" y="10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A65071-E578-9E4A-A057-000E4DA19577}" type="datetimeFigureOut">
              <a:rPr kumimoji="1" lang="zh-CN" altLang="en-US" smtClean="0"/>
              <a:t>2015/8/13</a:t>
            </a:fld>
            <a:endParaRPr kumimoji="1" lang="zh-CN"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C11FDC-047A-6F47-9AB5-6DE2F6FD393E}" type="slidenum">
              <a:rPr kumimoji="1" lang="zh-CN" altLang="en-US" smtClean="0"/>
              <a:t>‹#›</a:t>
            </a:fld>
            <a:endParaRPr kumimoji="1" lang="zh-CN" altLang="en-US"/>
          </a:p>
        </p:txBody>
      </p:sp>
    </p:spTree>
    <p:extLst>
      <p:ext uri="{BB962C8B-B14F-4D97-AF65-F5344CB8AC3E}">
        <p14:creationId xmlns:p14="http://schemas.microsoft.com/office/powerpoint/2010/main" val="4233369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432E2-F673-9446-8A56-8566ADF7C5EF}" type="datetimeFigureOut">
              <a:rPr kumimoji="1" lang="zh-CN" altLang="en-US" smtClean="0"/>
              <a:t>2015/8/13</a:t>
            </a:fld>
            <a:endParaRPr kumimoji="1" lang="zh-CN"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54EF96-432E-1C47-BAB5-2A46973F98BD}" type="slidenum">
              <a:rPr kumimoji="1" lang="zh-CN" altLang="en-US" smtClean="0"/>
              <a:t>‹#›</a:t>
            </a:fld>
            <a:endParaRPr kumimoji="1" lang="zh-CN" altLang="en-US"/>
          </a:p>
        </p:txBody>
      </p:sp>
    </p:spTree>
    <p:extLst>
      <p:ext uri="{BB962C8B-B14F-4D97-AF65-F5344CB8AC3E}">
        <p14:creationId xmlns:p14="http://schemas.microsoft.com/office/powerpoint/2010/main" val="9883205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046560"/>
            <a:ext cx="7772400" cy="914648"/>
          </a:xfrm>
        </p:spPr>
        <p:txBody>
          <a:bodyPr>
            <a:normAutofit/>
          </a:bodyPr>
          <a:lstStyle>
            <a:lvl1pPr>
              <a:defRPr sz="3200" b="1" i="0" baseline="0">
                <a:solidFill>
                  <a:srgbClr val="FF3228"/>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smtClean="0"/>
              <a:t>请在此修改标题</a:t>
            </a:r>
            <a:endParaRPr kumimoji="1" lang="zh-CN" altLang="en-US" dirty="0"/>
          </a:p>
        </p:txBody>
      </p:sp>
      <p:sp>
        <p:nvSpPr>
          <p:cNvPr id="10" name="Text Placeholder 9"/>
          <p:cNvSpPr>
            <a:spLocks noGrp="1"/>
          </p:cNvSpPr>
          <p:nvPr>
            <p:ph type="body" sz="quarter" idx="13" hasCustomPrompt="1"/>
          </p:nvPr>
        </p:nvSpPr>
        <p:spPr>
          <a:xfrm>
            <a:off x="1495158" y="3455193"/>
            <a:ext cx="6400801" cy="306763"/>
          </a:xfrm>
        </p:spPr>
        <p:txBody>
          <a:bodyPr>
            <a:normAutofit/>
          </a:bodyPr>
          <a:lstStyle>
            <a:lvl1pPr marL="0" indent="0" algn="ctr">
              <a:buNone/>
              <a:defRPr sz="1400" b="0" i="0" baseline="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smtClean="0"/>
              <a:t>部门</a:t>
            </a:r>
            <a:endParaRPr kumimoji="1" lang="en-US" altLang="zh-CN" dirty="0" smtClean="0"/>
          </a:p>
        </p:txBody>
      </p:sp>
      <p:sp>
        <p:nvSpPr>
          <p:cNvPr id="5" name="Text Placeholder 4"/>
          <p:cNvSpPr>
            <a:spLocks noGrp="1"/>
          </p:cNvSpPr>
          <p:nvPr>
            <p:ph type="body" sz="quarter" idx="15" hasCustomPrompt="1"/>
          </p:nvPr>
        </p:nvSpPr>
        <p:spPr>
          <a:xfrm>
            <a:off x="1493838" y="1962602"/>
            <a:ext cx="6400800" cy="447970"/>
          </a:xfrm>
        </p:spPr>
        <p:txBody>
          <a:bodyPr>
            <a:norm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sz="2400" b="1" i="0" baseline="0">
                <a:latin typeface="Myriad Pro" pitchFamily="34" charset="0"/>
                <a:ea typeface="微软雅黑" panose="020B0503020204020204" pitchFamily="34" charset="-122"/>
                <a:cs typeface="华文中宋"/>
              </a:defRPr>
            </a:lvl1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dirty="0" smtClean="0"/>
              <a:t>请在此修改副标题</a:t>
            </a:r>
          </a:p>
          <a:p>
            <a:pPr lvl="0"/>
            <a:endParaRPr kumimoji="1" lang="en-US" altLang="zh-CN" dirty="0" smtClean="0"/>
          </a:p>
        </p:txBody>
      </p:sp>
      <p:sp>
        <p:nvSpPr>
          <p:cNvPr id="8" name="Text Placeholder 7"/>
          <p:cNvSpPr>
            <a:spLocks noGrp="1"/>
          </p:cNvSpPr>
          <p:nvPr>
            <p:ph type="body" sz="quarter" idx="16" hasCustomPrompt="1"/>
          </p:nvPr>
        </p:nvSpPr>
        <p:spPr>
          <a:xfrm>
            <a:off x="1494498" y="3858129"/>
            <a:ext cx="6400800" cy="289322"/>
          </a:xfrm>
        </p:spPr>
        <p:txBody>
          <a:bodyPr>
            <a:noAutofit/>
          </a:bodyPr>
          <a:lstStyle>
            <a:lvl1pPr marL="0" indent="0" algn="ctr">
              <a:buNone/>
              <a:defRPr sz="1200" baseline="0">
                <a:latin typeface="微软雅黑" panose="020B0503020204020204" pitchFamily="34" charset="-122"/>
                <a:ea typeface="微软雅黑" panose="020B0503020204020204" pitchFamily="34" charset="-122"/>
              </a:defRPr>
            </a:lvl1pPr>
          </a:lstStyle>
          <a:p>
            <a:pPr lvl="0"/>
            <a:r>
              <a:rPr kumimoji="1" lang="zh-CN" altLang="en-US" dirty="0" smtClean="0"/>
              <a:t>日期</a:t>
            </a:r>
            <a:endParaRPr kumimoji="1" lang="en-US" altLang="zh-CN" dirty="0" smtClean="0"/>
          </a:p>
        </p:txBody>
      </p:sp>
    </p:spTree>
    <p:extLst>
      <p:ext uri="{BB962C8B-B14F-4D97-AF65-F5344CB8AC3E}">
        <p14:creationId xmlns:p14="http://schemas.microsoft.com/office/powerpoint/2010/main" val="3691035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4052"/>
            <a:ext cx="8229600" cy="480163"/>
          </a:xfrm>
        </p:spPr>
        <p:txBody>
          <a:bodyPr>
            <a:noAutofit/>
          </a:bodyPr>
          <a:lstStyle>
            <a:lvl1pPr algn="l">
              <a:defRPr sz="3200" b="1" i="0" baseline="0">
                <a:solidFill>
                  <a:srgbClr val="FF3228"/>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smtClean="0"/>
              <a:t>请在此修改标题</a:t>
            </a:r>
            <a:endParaRPr kumimoji="1" lang="zh-CN" altLang="en-US" dirty="0"/>
          </a:p>
        </p:txBody>
      </p:sp>
      <p:sp>
        <p:nvSpPr>
          <p:cNvPr id="12" name="Text Placeholder 11"/>
          <p:cNvSpPr>
            <a:spLocks noGrp="1"/>
          </p:cNvSpPr>
          <p:nvPr>
            <p:ph type="body" sz="quarter" idx="13" hasCustomPrompt="1"/>
          </p:nvPr>
        </p:nvSpPr>
        <p:spPr>
          <a:xfrm>
            <a:off x="457200" y="603648"/>
            <a:ext cx="8229600" cy="410765"/>
          </a:xfrm>
        </p:spPr>
        <p:txBody>
          <a:bodyPr>
            <a:normAutofit/>
          </a:bodyPr>
          <a:lstStyle>
            <a:lvl1pPr marL="0" indent="0">
              <a:buNone/>
              <a:defRPr sz="2400" b="1" i="0" baseline="0">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smtClean="0"/>
              <a:t>请在此修改副标题</a:t>
            </a:r>
            <a:endParaRPr kumimoji="1" lang="en-US" altLang="zh-CN" dirty="0" smtClean="0"/>
          </a:p>
        </p:txBody>
      </p:sp>
      <p:sp>
        <p:nvSpPr>
          <p:cNvPr id="5" name="Text Placeholder 4"/>
          <p:cNvSpPr>
            <a:spLocks noGrp="1"/>
          </p:cNvSpPr>
          <p:nvPr>
            <p:ph type="body" sz="quarter" idx="14" hasCustomPrompt="1"/>
          </p:nvPr>
        </p:nvSpPr>
        <p:spPr>
          <a:xfrm>
            <a:off x="457200" y="1139429"/>
            <a:ext cx="8229600" cy="3371348"/>
          </a:xfrm>
        </p:spPr>
        <p:txBody>
          <a:bodyPr/>
          <a:lstStyle>
            <a:lvl1pPr>
              <a:defRPr baseline="0">
                <a:solidFill>
                  <a:schemeClr val="tx1"/>
                </a:solidFill>
                <a:latin typeface="微软雅黑" panose="020B0503020204020204" pitchFamily="34" charset="-122"/>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kumimoji="1" lang="zh-CN" altLang="en-US" dirty="0" smtClean="0"/>
              <a:t>请在此修改文字</a:t>
            </a:r>
            <a:endParaRPr kumimoji="1" lang="en-US" altLang="zh-CN" dirty="0" smtClean="0"/>
          </a:p>
          <a:p>
            <a:pPr lvl="1"/>
            <a:r>
              <a:rPr kumimoji="1" lang="zh-CN" altLang="en-US" dirty="0" smtClean="0"/>
              <a:t>第二级</a:t>
            </a:r>
            <a:endParaRPr kumimoji="1" lang="en-US" altLang="zh-CN" dirty="0" smtClean="0"/>
          </a:p>
          <a:p>
            <a:pPr lvl="2"/>
            <a:r>
              <a:rPr kumimoji="1" lang="zh-CN" altLang="en-US" dirty="0" smtClean="0"/>
              <a:t>第三级</a:t>
            </a:r>
            <a:endParaRPr kumimoji="1" lang="en-US" altLang="zh-CN" dirty="0" smtClean="0"/>
          </a:p>
          <a:p>
            <a:pPr lvl="3"/>
            <a:r>
              <a:rPr kumimoji="1" lang="zh-CN" altLang="en-US" dirty="0" smtClean="0"/>
              <a:t>第四级</a:t>
            </a:r>
            <a:endParaRPr kumimoji="1" lang="en-US" altLang="zh-CN" dirty="0" smtClean="0"/>
          </a:p>
          <a:p>
            <a:pPr lvl="4"/>
            <a:r>
              <a:rPr kumimoji="1" lang="zh-CN" altLang="en-US" dirty="0" smtClean="0"/>
              <a:t>第五级</a:t>
            </a:r>
            <a:endParaRPr kumimoji="1" lang="zh-CN" altLang="en-US" dirty="0"/>
          </a:p>
        </p:txBody>
      </p:sp>
    </p:spTree>
    <p:extLst>
      <p:ext uri="{BB962C8B-B14F-4D97-AF65-F5344CB8AC3E}">
        <p14:creationId xmlns:p14="http://schemas.microsoft.com/office/powerpoint/2010/main" val="150220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124052"/>
            <a:ext cx="8229600" cy="480163"/>
          </a:xfrm>
        </p:spPr>
        <p:txBody>
          <a:bodyPr>
            <a:noAutofit/>
          </a:bodyPr>
          <a:lstStyle>
            <a:lvl1pPr algn="l">
              <a:defRPr sz="3200" b="1" i="0" baseline="0">
                <a:solidFill>
                  <a:srgbClr val="FF3228"/>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smtClean="0"/>
              <a:t>请在此修改标题</a:t>
            </a:r>
            <a:endParaRPr kumimoji="1" lang="zh-CN" altLang="en-US" dirty="0"/>
          </a:p>
        </p:txBody>
      </p:sp>
      <p:sp>
        <p:nvSpPr>
          <p:cNvPr id="9" name="Text Placeholder 11"/>
          <p:cNvSpPr>
            <a:spLocks noGrp="1"/>
          </p:cNvSpPr>
          <p:nvPr>
            <p:ph type="body" sz="quarter" idx="13" hasCustomPrompt="1"/>
          </p:nvPr>
        </p:nvSpPr>
        <p:spPr>
          <a:xfrm>
            <a:off x="457200" y="603648"/>
            <a:ext cx="8229600" cy="410765"/>
          </a:xfrm>
        </p:spPr>
        <p:txBody>
          <a:bodyPr>
            <a:normAutofit/>
          </a:bodyPr>
          <a:lstStyle>
            <a:lvl1pPr marL="0" indent="0">
              <a:buNone/>
              <a:defRPr sz="2400" b="0" i="0">
                <a:latin typeface="Bell MT"/>
                <a:cs typeface="Bell MT"/>
              </a:defRPr>
            </a:lvl1pPr>
            <a:lvl2pPr marL="457200" indent="-457200">
              <a:buNone/>
              <a:defRPr sz="2400" b="1" i="0" baseline="0">
                <a:latin typeface="微软雅黑" panose="020B0503020204020204" pitchFamily="34" charset="-122"/>
                <a:ea typeface="微软雅黑" panose="020B0503020204020204" pitchFamily="34" charset="-122"/>
                <a:cs typeface="微软雅黑" panose="020B0503020204020204" pitchFamily="34" charset="-122"/>
              </a:defRPr>
            </a:lvl2pPr>
            <a:lvl3pPr marL="914400" indent="0">
              <a:buNone/>
              <a:defRPr/>
            </a:lvl3pPr>
            <a:lvl4pPr marL="1371600" indent="0">
              <a:buNone/>
              <a:defRPr/>
            </a:lvl4pPr>
            <a:lvl5pPr marL="1828800" indent="0">
              <a:buNone/>
              <a:defRPr/>
            </a:lvl5pPr>
          </a:lstStyle>
          <a:p>
            <a:pPr lvl="1"/>
            <a:r>
              <a:rPr kumimoji="1" lang="zh-CN" altLang="en-US" dirty="0" smtClean="0"/>
              <a:t>请在此修改副标题</a:t>
            </a:r>
            <a:endParaRPr kumimoji="1" lang="en-US" altLang="zh-CN" dirty="0" smtClean="0"/>
          </a:p>
        </p:txBody>
      </p:sp>
      <p:sp>
        <p:nvSpPr>
          <p:cNvPr id="5" name="Text Placeholder 4"/>
          <p:cNvSpPr>
            <a:spLocks noGrp="1"/>
          </p:cNvSpPr>
          <p:nvPr>
            <p:ph type="body" sz="quarter" idx="14" hasCustomPrompt="1"/>
          </p:nvPr>
        </p:nvSpPr>
        <p:spPr>
          <a:xfrm>
            <a:off x="457200" y="1200150"/>
            <a:ext cx="4013200" cy="3310627"/>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kumimoji="1" lang="zh-CN" altLang="en-US" dirty="0" smtClean="0"/>
              <a:t>请在此修改文字</a:t>
            </a:r>
            <a:endParaRPr kumimoji="1" lang="en-US" altLang="zh-CN" dirty="0" smtClean="0"/>
          </a:p>
          <a:p>
            <a:pPr lvl="1"/>
            <a:r>
              <a:rPr kumimoji="1" lang="zh-CN" altLang="en-US" dirty="0" smtClean="0"/>
              <a:t>第二级</a:t>
            </a:r>
            <a:endParaRPr kumimoji="1" lang="en-US" altLang="zh-CN" dirty="0" smtClean="0"/>
          </a:p>
          <a:p>
            <a:pPr lvl="2"/>
            <a:r>
              <a:rPr kumimoji="1" lang="zh-CN" altLang="en-US" dirty="0" smtClean="0"/>
              <a:t>第三级</a:t>
            </a:r>
            <a:endParaRPr kumimoji="1" lang="en-US" altLang="zh-CN" dirty="0" smtClean="0"/>
          </a:p>
          <a:p>
            <a:pPr lvl="3"/>
            <a:r>
              <a:rPr kumimoji="1" lang="zh-CN" altLang="en-US" dirty="0" smtClean="0"/>
              <a:t>第四级</a:t>
            </a:r>
            <a:endParaRPr kumimoji="1" lang="en-US" altLang="zh-CN" dirty="0" smtClean="0"/>
          </a:p>
          <a:p>
            <a:pPr lvl="4"/>
            <a:r>
              <a:rPr kumimoji="1" lang="zh-CN" altLang="en-US" dirty="0" smtClean="0"/>
              <a:t>第五级</a:t>
            </a:r>
            <a:endParaRPr kumimoji="1" lang="zh-CN" altLang="en-US" dirty="0"/>
          </a:p>
        </p:txBody>
      </p:sp>
      <p:sp>
        <p:nvSpPr>
          <p:cNvPr id="10" name="Picture Placeholder 9"/>
          <p:cNvSpPr>
            <a:spLocks noGrp="1"/>
          </p:cNvSpPr>
          <p:nvPr>
            <p:ph type="pic" sz="quarter" idx="15" hasCustomPrompt="1"/>
          </p:nvPr>
        </p:nvSpPr>
        <p:spPr>
          <a:xfrm>
            <a:off x="4656138" y="1200150"/>
            <a:ext cx="4030662" cy="3310627"/>
          </a:xfrm>
        </p:spPr>
        <p:txBody>
          <a:bodyPr/>
          <a:lstStyle>
            <a:lvl1pPr>
              <a:defRPr baseline="0">
                <a:latin typeface="微软雅黑" panose="020B0503020204020204" pitchFamily="34" charset="-122"/>
                <a:ea typeface="微软雅黑" panose="020B0503020204020204" pitchFamily="34" charset="-122"/>
              </a:defRPr>
            </a:lvl1pPr>
          </a:lstStyle>
          <a:p>
            <a:r>
              <a:rPr kumimoji="1" lang="zh-CN" altLang="en-US" dirty="0" smtClean="0"/>
              <a:t>图片</a:t>
            </a:r>
            <a:endParaRPr kumimoji="1" lang="zh-CN" altLang="en-US" dirty="0"/>
          </a:p>
        </p:txBody>
      </p:sp>
    </p:spTree>
    <p:extLst>
      <p:ext uri="{BB962C8B-B14F-4D97-AF65-F5344CB8AC3E}">
        <p14:creationId xmlns:p14="http://schemas.microsoft.com/office/powerpoint/2010/main" val="195334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124052"/>
            <a:ext cx="8229600" cy="480163"/>
          </a:xfrm>
        </p:spPr>
        <p:txBody>
          <a:bodyPr>
            <a:noAutofit/>
          </a:bodyPr>
          <a:lstStyle>
            <a:lvl1pPr algn="l">
              <a:defRPr sz="3200" b="1" i="0" baseline="0">
                <a:solidFill>
                  <a:srgbClr val="FF3228"/>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smtClean="0"/>
              <a:t>请在此修改标题</a:t>
            </a:r>
            <a:endParaRPr kumimoji="1" lang="zh-CN" altLang="en-US" dirty="0"/>
          </a:p>
        </p:txBody>
      </p:sp>
      <p:sp>
        <p:nvSpPr>
          <p:cNvPr id="9" name="Text Placeholder 11"/>
          <p:cNvSpPr>
            <a:spLocks noGrp="1"/>
          </p:cNvSpPr>
          <p:nvPr>
            <p:ph type="body" sz="quarter" idx="13" hasCustomPrompt="1"/>
          </p:nvPr>
        </p:nvSpPr>
        <p:spPr>
          <a:xfrm>
            <a:off x="457200" y="603648"/>
            <a:ext cx="8229600" cy="410765"/>
          </a:xfrm>
        </p:spPr>
        <p:txBody>
          <a:bodyPr>
            <a:normAutofit/>
          </a:bodyPr>
          <a:lstStyle>
            <a:lvl1pPr marL="0" indent="0">
              <a:buNone/>
              <a:defRPr sz="2400" b="0" i="0">
                <a:latin typeface="Bell MT"/>
                <a:cs typeface="Bell MT"/>
              </a:defRPr>
            </a:lvl1pPr>
            <a:lvl2pPr marL="457200" indent="-457200">
              <a:buNone/>
              <a:defRPr sz="2400" b="1" i="0" baseline="0">
                <a:latin typeface="微软雅黑" panose="020B0503020204020204" pitchFamily="34" charset="-122"/>
                <a:ea typeface="微软雅黑" panose="020B0503020204020204" pitchFamily="34" charset="-122"/>
                <a:cs typeface="微软雅黑" panose="020B0503020204020204" pitchFamily="34" charset="-122"/>
              </a:defRPr>
            </a:lvl2pPr>
            <a:lvl3pPr marL="914400" indent="0">
              <a:buNone/>
              <a:defRPr/>
            </a:lvl3pPr>
            <a:lvl4pPr marL="1371600" indent="0">
              <a:buNone/>
              <a:defRPr/>
            </a:lvl4pPr>
            <a:lvl5pPr marL="1828800" indent="0">
              <a:buNone/>
              <a:defRPr/>
            </a:lvl5pPr>
          </a:lstStyle>
          <a:p>
            <a:pPr lvl="1"/>
            <a:r>
              <a:rPr kumimoji="1" lang="zh-CN" altLang="en-US" dirty="0" smtClean="0"/>
              <a:t>请在此修改副标题</a:t>
            </a:r>
            <a:endParaRPr kumimoji="1" lang="en-US" altLang="zh-CN" dirty="0" smtClean="0"/>
          </a:p>
        </p:txBody>
      </p:sp>
      <p:sp>
        <p:nvSpPr>
          <p:cNvPr id="10" name="Picture Placeholder 9"/>
          <p:cNvSpPr>
            <a:spLocks noGrp="1"/>
          </p:cNvSpPr>
          <p:nvPr>
            <p:ph type="pic" sz="quarter" idx="15" hasCustomPrompt="1"/>
          </p:nvPr>
        </p:nvSpPr>
        <p:spPr>
          <a:xfrm>
            <a:off x="457200" y="1200150"/>
            <a:ext cx="8229600" cy="3301288"/>
          </a:xfrm>
        </p:spPr>
        <p:txBody>
          <a:bodyPr/>
          <a:lstStyle>
            <a:lvl1pPr>
              <a:defRPr b="1"/>
            </a:lvl1pPr>
          </a:lstStyle>
          <a:p>
            <a:r>
              <a:rPr kumimoji="1" lang="zh-CN" altLang="en-US" dirty="0" smtClean="0"/>
              <a:t>图片</a:t>
            </a:r>
            <a:endParaRPr kumimoji="1" lang="zh-CN" altLang="en-US" dirty="0"/>
          </a:p>
        </p:txBody>
      </p:sp>
    </p:spTree>
    <p:extLst>
      <p:ext uri="{BB962C8B-B14F-4D97-AF65-F5344CB8AC3E}">
        <p14:creationId xmlns:p14="http://schemas.microsoft.com/office/powerpoint/2010/main" val="144373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124052"/>
            <a:ext cx="8229600" cy="480163"/>
          </a:xfrm>
        </p:spPr>
        <p:txBody>
          <a:bodyPr>
            <a:noAutofit/>
          </a:bodyPr>
          <a:lstStyle>
            <a:lvl1pPr algn="l">
              <a:defRPr sz="3200" b="1" i="0" baseline="0">
                <a:solidFill>
                  <a:srgbClr val="FF3228"/>
                </a:solidFill>
                <a:latin typeface="(使用中文字体)"/>
                <a:ea typeface="微软雅黑" panose="020B0503020204020204" pitchFamily="34" charset="-122"/>
                <a:cs typeface="Bell MT"/>
              </a:defRPr>
            </a:lvl1pPr>
          </a:lstStyle>
          <a:p>
            <a:r>
              <a:rPr kumimoji="1" lang="zh-CN" altLang="en-US" dirty="0" smtClean="0"/>
              <a:t>请在此修改标题</a:t>
            </a:r>
            <a:endParaRPr kumimoji="1" lang="zh-CN" altLang="en-US" dirty="0"/>
          </a:p>
        </p:txBody>
      </p:sp>
      <p:sp>
        <p:nvSpPr>
          <p:cNvPr id="9" name="Text Placeholder 11"/>
          <p:cNvSpPr>
            <a:spLocks noGrp="1"/>
          </p:cNvSpPr>
          <p:nvPr>
            <p:ph type="body" sz="quarter" idx="13" hasCustomPrompt="1"/>
          </p:nvPr>
        </p:nvSpPr>
        <p:spPr>
          <a:xfrm>
            <a:off x="457200" y="603648"/>
            <a:ext cx="8229600" cy="410765"/>
          </a:xfrm>
        </p:spPr>
        <p:txBody>
          <a:bodyPr>
            <a:normAutofit/>
          </a:bodyPr>
          <a:lstStyle>
            <a:lvl1pPr marL="0" indent="0">
              <a:buNone/>
              <a:defRPr sz="2400" b="0" i="0">
                <a:latin typeface="Bell MT"/>
                <a:cs typeface="Bell MT"/>
              </a:defRPr>
            </a:lvl1pPr>
            <a:lvl2pPr marL="457200" indent="-457200">
              <a:buNone/>
              <a:defRPr sz="2400" b="1" i="0" baseline="0">
                <a:latin typeface="华文中宋"/>
                <a:ea typeface="微软雅黑" panose="020B0503020204020204" pitchFamily="34" charset="-122"/>
                <a:cs typeface="华文中宋"/>
              </a:defRPr>
            </a:lvl2pPr>
            <a:lvl3pPr marL="914400" indent="0">
              <a:buNone/>
              <a:defRPr/>
            </a:lvl3pPr>
            <a:lvl4pPr marL="1371600" indent="0">
              <a:buNone/>
              <a:defRPr/>
            </a:lvl4pPr>
            <a:lvl5pPr marL="1828800" indent="0">
              <a:buNone/>
              <a:defRPr/>
            </a:lvl5pPr>
          </a:lstStyle>
          <a:p>
            <a:pPr lvl="1"/>
            <a:r>
              <a:rPr kumimoji="1" lang="zh-CN" altLang="en-US" dirty="0" smtClean="0"/>
              <a:t>请在此修改副标题</a:t>
            </a:r>
            <a:endParaRPr kumimoji="1" lang="en-US" altLang="zh-CN" dirty="0" smtClean="0"/>
          </a:p>
        </p:txBody>
      </p:sp>
      <p:sp>
        <p:nvSpPr>
          <p:cNvPr id="3" name="Chart Placeholder 2"/>
          <p:cNvSpPr>
            <a:spLocks noGrp="1"/>
          </p:cNvSpPr>
          <p:nvPr>
            <p:ph type="chart" sz="quarter" idx="14" hasCustomPrompt="1"/>
          </p:nvPr>
        </p:nvSpPr>
        <p:spPr>
          <a:xfrm>
            <a:off x="457200" y="1185863"/>
            <a:ext cx="8229600" cy="3324914"/>
          </a:xfrm>
        </p:spPr>
        <p:txBody>
          <a:bodyPr/>
          <a:lstStyle/>
          <a:p>
            <a:r>
              <a:rPr kumimoji="1" lang="zh-CN" altLang="en-US" dirty="0" smtClean="0"/>
              <a:t>图表</a:t>
            </a:r>
            <a:endParaRPr kumimoji="1" lang="zh-CN" altLang="en-US" dirty="0"/>
          </a:p>
        </p:txBody>
      </p:sp>
    </p:spTree>
    <p:extLst>
      <p:ext uri="{BB962C8B-B14F-4D97-AF65-F5344CB8AC3E}">
        <p14:creationId xmlns:p14="http://schemas.microsoft.com/office/powerpoint/2010/main" val="508872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457200" y="1200150"/>
            <a:ext cx="4013200" cy="3310627"/>
          </a:xfrm>
        </p:spPr>
        <p:txBody>
          <a:bodyPr/>
          <a:lstStyle>
            <a:lvl1pPr>
              <a:defRPr sz="2000" b="1">
                <a:latin typeface="微软雅黑" panose="020B0503020204020204" pitchFamily="34" charset="-122"/>
                <a:ea typeface="微软雅黑" panose="020B0503020204020204" pitchFamily="34" charset="-122"/>
                <a:cs typeface="微软雅黑" panose="020B0503020204020204" pitchFamily="34" charset="-122"/>
              </a:defRPr>
            </a:lvl1pPr>
            <a:lvl2pPr>
              <a:defRPr sz="1800">
                <a:latin typeface="微软雅黑" panose="020B0503020204020204" pitchFamily="34" charset="-122"/>
                <a:ea typeface="微软雅黑" panose="020B0503020204020204" pitchFamily="34" charset="-122"/>
                <a:cs typeface="微软雅黑" panose="020B0503020204020204" pitchFamily="34" charset="-122"/>
              </a:defRPr>
            </a:lvl2pPr>
            <a:lvl3pPr>
              <a:defRPr sz="1800">
                <a:latin typeface="微软雅黑" panose="020B0503020204020204" pitchFamily="34" charset="-122"/>
                <a:ea typeface="微软雅黑" panose="020B0503020204020204" pitchFamily="34" charset="-122"/>
                <a:cs typeface="微软雅黑" panose="020B0503020204020204" pitchFamily="34" charset="-122"/>
              </a:defRPr>
            </a:lvl3pPr>
            <a:lvl4pPr>
              <a:defRPr sz="1600">
                <a:latin typeface="微软雅黑" panose="020B0503020204020204" pitchFamily="34" charset="-122"/>
                <a:ea typeface="微软雅黑" panose="020B0503020204020204" pitchFamily="34" charset="-122"/>
                <a:cs typeface="微软雅黑" panose="020B0503020204020204" pitchFamily="34" charset="-122"/>
              </a:defRPr>
            </a:lvl4pPr>
            <a:lvl5pPr>
              <a:defRPr sz="1600">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smtClean="0"/>
              <a:t>请在此修改文字</a:t>
            </a:r>
            <a:endParaRPr kumimoji="1" lang="en-US" altLang="zh-CN" dirty="0" smtClean="0"/>
          </a:p>
          <a:p>
            <a:pPr lvl="1"/>
            <a:r>
              <a:rPr kumimoji="1" lang="zh-CN" altLang="en-US" dirty="0" smtClean="0"/>
              <a:t>第二级</a:t>
            </a:r>
            <a:endParaRPr kumimoji="1" lang="en-US" altLang="zh-CN" dirty="0" smtClean="0"/>
          </a:p>
          <a:p>
            <a:pPr lvl="2"/>
            <a:r>
              <a:rPr kumimoji="1" lang="zh-CN" altLang="en-US" dirty="0" smtClean="0"/>
              <a:t>第三级</a:t>
            </a:r>
            <a:endParaRPr kumimoji="1" lang="en-US" altLang="zh-CN" dirty="0" smtClean="0"/>
          </a:p>
          <a:p>
            <a:pPr lvl="3"/>
            <a:r>
              <a:rPr kumimoji="1" lang="zh-CN" altLang="en-US" dirty="0" smtClean="0"/>
              <a:t>第四级</a:t>
            </a:r>
            <a:endParaRPr kumimoji="1" lang="en-US" altLang="zh-CN" dirty="0" smtClean="0"/>
          </a:p>
          <a:p>
            <a:pPr lvl="4"/>
            <a:r>
              <a:rPr kumimoji="1" lang="zh-CN" altLang="en-US" dirty="0" smtClean="0"/>
              <a:t>第五级</a:t>
            </a:r>
            <a:endParaRPr kumimoji="1" lang="zh-CN" altLang="en-US" dirty="0"/>
          </a:p>
        </p:txBody>
      </p:sp>
      <p:sp>
        <p:nvSpPr>
          <p:cNvPr id="11" name="Title 1"/>
          <p:cNvSpPr>
            <a:spLocks noGrp="1"/>
          </p:cNvSpPr>
          <p:nvPr>
            <p:ph type="title" hasCustomPrompt="1"/>
          </p:nvPr>
        </p:nvSpPr>
        <p:spPr>
          <a:xfrm>
            <a:off x="457200" y="124052"/>
            <a:ext cx="8229600" cy="480163"/>
          </a:xfrm>
        </p:spPr>
        <p:txBody>
          <a:bodyPr>
            <a:noAutofit/>
          </a:bodyPr>
          <a:lstStyle>
            <a:lvl1pPr algn="l">
              <a:defRPr sz="2800" b="1" i="0" baseline="0">
                <a:solidFill>
                  <a:srgbClr val="FF3228"/>
                </a:solidFill>
                <a:latin typeface="华文中宋"/>
                <a:ea typeface="微软雅黑" panose="020B0503020204020204" pitchFamily="34" charset="-122"/>
                <a:cs typeface="华文中宋"/>
              </a:defRPr>
            </a:lvl1pPr>
          </a:lstStyle>
          <a:p>
            <a:r>
              <a:rPr kumimoji="1" lang="zh-CN" altLang="en-US" dirty="0" smtClean="0"/>
              <a:t>请在此修改标题</a:t>
            </a:r>
            <a:endParaRPr kumimoji="1" lang="zh-CN" altLang="en-US" dirty="0"/>
          </a:p>
        </p:txBody>
      </p:sp>
      <p:sp>
        <p:nvSpPr>
          <p:cNvPr id="12" name="Text Placeholder 11"/>
          <p:cNvSpPr>
            <a:spLocks noGrp="1"/>
          </p:cNvSpPr>
          <p:nvPr>
            <p:ph type="body" sz="quarter" idx="13" hasCustomPrompt="1"/>
          </p:nvPr>
        </p:nvSpPr>
        <p:spPr>
          <a:xfrm>
            <a:off x="457200" y="603648"/>
            <a:ext cx="8229600" cy="410765"/>
          </a:xfrm>
        </p:spPr>
        <p:txBody>
          <a:bodyPr>
            <a:noAutofit/>
          </a:bodyPr>
          <a:lstStyle>
            <a:lvl1pPr marL="0" indent="0">
              <a:buNone/>
              <a:defRPr sz="2800" b="1" i="0">
                <a:solidFill>
                  <a:srgbClr val="FF3228"/>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zh-CN" dirty="0" smtClean="0"/>
              <a:t>Click to edit Master title</a:t>
            </a:r>
          </a:p>
        </p:txBody>
      </p:sp>
      <p:sp>
        <p:nvSpPr>
          <p:cNvPr id="3" name="Text Placeholder 2"/>
          <p:cNvSpPr>
            <a:spLocks noGrp="1"/>
          </p:cNvSpPr>
          <p:nvPr>
            <p:ph type="body" sz="quarter" idx="15"/>
          </p:nvPr>
        </p:nvSpPr>
        <p:spPr>
          <a:xfrm>
            <a:off x="4687888" y="1200150"/>
            <a:ext cx="3998912" cy="3309938"/>
          </a:xfrm>
        </p:spPr>
        <p:txBody>
          <a:bodyPr/>
          <a:lstStyle>
            <a:lvl1pPr>
              <a:defRPr sz="1800">
                <a:latin typeface="微软雅黑" panose="020B0503020204020204" pitchFamily="34" charset="-122"/>
                <a:ea typeface="微软雅黑" panose="020B0503020204020204" pitchFamily="34" charset="-122"/>
                <a:cs typeface="微软雅黑" panose="020B0503020204020204" pitchFamily="34" charset="-122"/>
              </a:defRPr>
            </a:lvl1pPr>
            <a:lvl2pPr>
              <a:defRPr sz="1500">
                <a:latin typeface="微软雅黑" panose="020B0503020204020204" pitchFamily="34" charset="-122"/>
                <a:ea typeface="微软雅黑" panose="020B0503020204020204" pitchFamily="34" charset="-122"/>
                <a:cs typeface="微软雅黑" panose="020B0503020204020204" pitchFamily="34" charset="-122"/>
              </a:defRPr>
            </a:lvl2pPr>
            <a:lvl3pPr>
              <a:defRPr sz="1500">
                <a:latin typeface="微软雅黑" panose="020B0503020204020204" pitchFamily="34" charset="-122"/>
                <a:ea typeface="微软雅黑" panose="020B0503020204020204" pitchFamily="34" charset="-122"/>
                <a:cs typeface="微软雅黑" panose="020B0503020204020204" pitchFamily="34" charset="-122"/>
              </a:defRPr>
            </a:lvl3pPr>
            <a:lvl4pPr>
              <a:defRPr sz="1500">
                <a:latin typeface="微软雅黑" panose="020B0503020204020204" pitchFamily="34" charset="-122"/>
                <a:ea typeface="微软雅黑" panose="020B0503020204020204" pitchFamily="34" charset="-122"/>
                <a:cs typeface="微软雅黑" panose="020B0503020204020204" pitchFamily="34" charset="-122"/>
              </a:defRPr>
            </a:lvl4pPr>
            <a:lvl5pPr>
              <a:defRPr sz="1500">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smtClean="0"/>
              <a:t>Click to edit Master text styles</a:t>
            </a:r>
          </a:p>
          <a:p>
            <a:pPr lvl="1"/>
            <a:r>
              <a:rPr kumimoji="1" lang="en-US" altLang="zh-CN" dirty="0" smtClean="0"/>
              <a:t>Second level</a:t>
            </a:r>
          </a:p>
          <a:p>
            <a:pPr lvl="2"/>
            <a:r>
              <a:rPr kumimoji="1" lang="en-US" altLang="zh-CN" dirty="0" smtClean="0"/>
              <a:t>Third level</a:t>
            </a:r>
          </a:p>
          <a:p>
            <a:pPr lvl="3"/>
            <a:r>
              <a:rPr kumimoji="1" lang="en-US" altLang="zh-CN" dirty="0" smtClean="0"/>
              <a:t>Fourth level</a:t>
            </a:r>
          </a:p>
          <a:p>
            <a:pPr lvl="4"/>
            <a:r>
              <a:rPr kumimoji="1" lang="en-US" altLang="zh-CN" dirty="0" smtClean="0"/>
              <a:t>Fifth level</a:t>
            </a:r>
            <a:endParaRPr kumimoji="1" lang="zh-CN" altLang="en-US" dirty="0"/>
          </a:p>
        </p:txBody>
      </p:sp>
    </p:spTree>
    <p:extLst>
      <p:ext uri="{BB962C8B-B14F-4D97-AF65-F5344CB8AC3E}">
        <p14:creationId xmlns:p14="http://schemas.microsoft.com/office/powerpoint/2010/main" val="3595381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074" name="Picture 2" descr="C:\Users\think3\Desktop\当当-PPT000-0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5343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10" hasCustomPrompt="1"/>
          </p:nvPr>
        </p:nvSpPr>
        <p:spPr>
          <a:xfrm>
            <a:off x="1310919" y="1075296"/>
            <a:ext cx="6691669" cy="3287334"/>
          </a:xfrm>
        </p:spPr>
        <p:txBody>
          <a:bodyPr>
            <a:normAutofit/>
          </a:bodyPr>
          <a:lstStyle>
            <a:lvl1pPr marL="0" indent="0">
              <a:buNone/>
              <a:defRPr sz="2000" b="0" i="0" baseline="0">
                <a:solidFill>
                  <a:schemeClr val="bg1"/>
                </a:solidFill>
                <a:latin typeface="华文中宋"/>
                <a:ea typeface="微软雅黑" panose="020B0503020204020204" pitchFamily="34" charset="-122"/>
                <a:cs typeface="华文中宋"/>
              </a:defRPr>
            </a:lvl1pPr>
          </a:lstStyle>
          <a:p>
            <a:pPr lvl="0"/>
            <a:r>
              <a:rPr kumimoji="1" lang="zh-CN" altLang="en-US" dirty="0" smtClean="0"/>
              <a:t>请在此修改文字</a:t>
            </a:r>
            <a:endParaRPr kumimoji="1" lang="en-US" altLang="zh-CN" dirty="0" smtClean="0"/>
          </a:p>
        </p:txBody>
      </p:sp>
    </p:spTree>
    <p:extLst>
      <p:ext uri="{BB962C8B-B14F-4D97-AF65-F5344CB8AC3E}">
        <p14:creationId xmlns:p14="http://schemas.microsoft.com/office/powerpoint/2010/main" val="2597414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dirty="0" smtClean="0"/>
              <a:t>请在此修改标题</a:t>
            </a:r>
            <a:endParaRPr kumimoji="1" lang="zh-CN" altLang="en-US" dirty="0"/>
          </a:p>
        </p:txBody>
      </p:sp>
      <p:sp>
        <p:nvSpPr>
          <p:cNvPr id="3" name="Text Placeholder 2"/>
          <p:cNvSpPr>
            <a:spLocks noGrp="1"/>
          </p:cNvSpPr>
          <p:nvPr>
            <p:ph type="body" idx="1"/>
          </p:nvPr>
        </p:nvSpPr>
        <p:spPr>
          <a:xfrm>
            <a:off x="457200" y="1200151"/>
            <a:ext cx="8229600" cy="3291948"/>
          </a:xfrm>
          <a:prstGeom prst="rect">
            <a:avLst/>
          </a:prstGeom>
        </p:spPr>
        <p:txBody>
          <a:bodyPr vert="horz" lIns="91440" tIns="45720" rIns="91440" bIns="45720" rtlCol="0">
            <a:normAutofit/>
          </a:bodyPr>
          <a:lstStyle/>
          <a:p>
            <a:pPr lvl="0"/>
            <a:r>
              <a:rPr kumimoji="1" lang="zh-CN" altLang="en-US" dirty="0" smtClean="0"/>
              <a:t>请在此修改文字</a:t>
            </a:r>
            <a:endParaRPr kumimoji="1" lang="en-US" altLang="zh-CN" dirty="0" smtClean="0"/>
          </a:p>
          <a:p>
            <a:pPr lvl="1"/>
            <a:r>
              <a:rPr kumimoji="1" lang="zh-CN" altLang="en-US" dirty="0" smtClean="0"/>
              <a:t>第二级</a:t>
            </a:r>
            <a:endParaRPr kumimoji="1" lang="en-US" altLang="zh-CN" dirty="0" smtClean="0"/>
          </a:p>
          <a:p>
            <a:pPr lvl="2"/>
            <a:r>
              <a:rPr kumimoji="1" lang="zh-CN" altLang="en-US" dirty="0" smtClean="0"/>
              <a:t>第三级</a:t>
            </a:r>
            <a:endParaRPr kumimoji="1" lang="en-US" altLang="zh-CN" dirty="0" smtClean="0"/>
          </a:p>
          <a:p>
            <a:pPr lvl="3"/>
            <a:r>
              <a:rPr kumimoji="1" lang="zh-CN" altLang="en-US" dirty="0" smtClean="0"/>
              <a:t>第四级</a:t>
            </a:r>
            <a:endParaRPr kumimoji="1" lang="en-US" altLang="zh-CN" dirty="0" smtClean="0"/>
          </a:p>
          <a:p>
            <a:pPr lvl="4"/>
            <a:r>
              <a:rPr kumimoji="1" lang="zh-CN" altLang="en-US" dirty="0" smtClean="0"/>
              <a:t>第五级</a:t>
            </a:r>
            <a:endParaRPr kumimoji="1" lang="zh-CN" altLang="en-US" dirty="0"/>
          </a:p>
        </p:txBody>
      </p:sp>
      <p:pic>
        <p:nvPicPr>
          <p:cNvPr id="1026" name="Picture 2" descr="C:\Users\think3\Desktop\当当PPT下条-01.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229" y="4668380"/>
            <a:ext cx="9141771" cy="47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78374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74" r:id="rId4"/>
    <p:sldLayoutId id="2147483675" r:id="rId5"/>
    <p:sldLayoutId id="2147483693" r:id="rId6"/>
  </p:sldLayoutIdLst>
  <p:hf hdr="0" ftr="0"/>
  <p:txStyles>
    <p:titleStyle>
      <a:lvl1pPr algn="ctr" defTabSz="457200" rtl="0" eaLnBrk="1" latinLnBrk="0" hangingPunct="1">
        <a:spcBef>
          <a:spcPct val="0"/>
        </a:spcBef>
        <a:buNone/>
        <a:defRPr sz="3200" b="1" i="0" kern="1200" baseline="0">
          <a:solidFill>
            <a:srgbClr val="FF3228"/>
          </a:solidFill>
          <a:latin typeface="微软雅黑" panose="020B0503020204020204" pitchFamily="34" charset="-122"/>
          <a:ea typeface="微软雅黑" panose="020B0503020204020204" pitchFamily="34" charset="-122"/>
          <a:cs typeface="华文中宋"/>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微软雅黑"/>
          <a:ea typeface="微软雅黑"/>
          <a:cs typeface="微软雅黑"/>
        </a:defRPr>
      </a:lvl1pPr>
      <a:lvl2pPr marL="742950" indent="-285750" algn="l" defTabSz="457200" rtl="0" eaLnBrk="1" latinLnBrk="0" hangingPunct="1">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spcBef>
          <a:spcPct val="20000"/>
        </a:spcBef>
        <a:buFont typeface="Arial"/>
        <a:buChar char="•"/>
        <a:defRPr sz="2000" kern="1200">
          <a:solidFill>
            <a:schemeClr val="tx1"/>
          </a:solidFill>
          <a:latin typeface="微软雅黑"/>
          <a:ea typeface="微软雅黑"/>
          <a:cs typeface="微软雅黑"/>
        </a:defRPr>
      </a:lvl3pPr>
      <a:lvl4pPr marL="1600200" indent="-228600" algn="l" defTabSz="457200" rtl="0" eaLnBrk="1" latinLnBrk="0" hangingPunct="1">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dirty="0" smtClean="0"/>
              <a:t>请在此修改标题</a:t>
            </a:r>
            <a:endParaRPr kumimoji="1" lang="zh-CN" alt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dirty="0" smtClean="0"/>
              <a:t>请在此修改文字</a:t>
            </a:r>
            <a:endParaRPr kumimoji="1" lang="en-US" altLang="zh-CN" dirty="0" smtClean="0"/>
          </a:p>
          <a:p>
            <a:pPr lvl="1"/>
            <a:r>
              <a:rPr kumimoji="1" lang="zh-CN" altLang="en-US" dirty="0" smtClean="0"/>
              <a:t>第二级</a:t>
            </a:r>
            <a:endParaRPr kumimoji="1" lang="en-US" altLang="zh-CN" dirty="0" smtClean="0"/>
          </a:p>
          <a:p>
            <a:pPr lvl="2"/>
            <a:r>
              <a:rPr kumimoji="1" lang="zh-CN" altLang="en-US" dirty="0" smtClean="0"/>
              <a:t>第三级</a:t>
            </a:r>
            <a:endParaRPr kumimoji="1" lang="en-US" altLang="zh-CN" dirty="0" smtClean="0"/>
          </a:p>
          <a:p>
            <a:pPr lvl="3"/>
            <a:r>
              <a:rPr kumimoji="1" lang="zh-CN" altLang="en-US" dirty="0" smtClean="0"/>
              <a:t>第四级</a:t>
            </a:r>
            <a:endParaRPr kumimoji="1" lang="en-US" altLang="zh-CN" dirty="0" smtClean="0"/>
          </a:p>
          <a:p>
            <a:pPr lvl="4"/>
            <a:r>
              <a:rPr kumimoji="1" lang="zh-CN" altLang="en-US" dirty="0" smtClean="0"/>
              <a:t>第五级</a:t>
            </a:r>
            <a:endParaRPr kumimoji="1" lang="zh-CN" altLang="en-US" dirty="0"/>
          </a:p>
        </p:txBody>
      </p:sp>
      <p:pic>
        <p:nvPicPr>
          <p:cNvPr id="5" name="Picture 2" descr="C:\Users\think3\Desktop\当当PPT下条-0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29" y="4668380"/>
            <a:ext cx="9141771" cy="47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917295"/>
      </p:ext>
    </p:extLst>
  </p:cSld>
  <p:clrMap bg1="lt1" tx1="dk1" bg2="lt2" tx2="dk2" accent1="accent1" accent2="accent2" accent3="accent3" accent4="accent4" accent5="accent5" accent6="accent6" hlink="hlink" folHlink="folHlink"/>
  <p:sldLayoutIdLst>
    <p:sldLayoutId id="2147483671" r:id="rId1"/>
  </p:sldLayoutIdLst>
  <p:txStyles>
    <p:titleStyle>
      <a:lvl1pPr algn="ctr" defTabSz="457200" rtl="0" eaLnBrk="1" latinLnBrk="0" hangingPunct="1">
        <a:spcBef>
          <a:spcPct val="0"/>
        </a:spcBef>
        <a:buNone/>
        <a:defRPr sz="4400" b="1"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spcBef>
          <a:spcPct val="20000"/>
        </a:spcBef>
        <a:buFont typeface="Arial"/>
        <a:buChar char="•"/>
        <a:defRPr sz="2000" kern="1200">
          <a:solidFill>
            <a:schemeClr val="tx1"/>
          </a:solidFill>
          <a:latin typeface="微软雅黑"/>
          <a:ea typeface="微软雅黑"/>
          <a:cs typeface="微软雅黑"/>
        </a:defRPr>
      </a:lvl3pPr>
      <a:lvl4pPr marL="1600200" indent="-228600" algn="l" defTabSz="457200" rtl="0" eaLnBrk="1" latinLnBrk="0" hangingPunct="1">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html-js.com/article/Mobile-terminal-H5-mobile-terminal-HD-multi-screen-adaptation-scheme%203041" TargetMode="External"/><Relationship Id="rId2" Type="http://schemas.openxmlformats.org/officeDocument/2006/relationships/hyperlink" Target="https://github.com/facebook/react"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yunpan.taobao.com/s/DTi3cJwAHO"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1.bin"/><Relationship Id="rId4" Type="http://schemas.openxmlformats.org/officeDocument/2006/relationships/hyperlink" Target="http://yunpan.taobao.com/s/YlsFoQxY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098" name="Picture 2" descr="C:\Users\think3\Desktop\当当-PPT-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932"/>
            <a:ext cx="9144001" cy="515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275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手淘这三年</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rmAutofit/>
          </a:bodyPr>
          <a:lstStyle/>
          <a:p>
            <a:pPr marL="0" indent="0">
              <a:buNone/>
            </a:pPr>
            <a:r>
              <a:rPr lang="zh-CN" altLang="en-US" sz="2000" b="1" dirty="0"/>
              <a:t>域名</a:t>
            </a:r>
            <a:r>
              <a:rPr lang="zh-CN" altLang="en-US" sz="2000" b="1" dirty="0" smtClean="0"/>
              <a:t>收敛</a:t>
            </a:r>
            <a:endParaRPr lang="en-US" altLang="zh-CN" sz="2000" b="1" dirty="0" smtClean="0"/>
          </a:p>
          <a:p>
            <a:pPr marL="0" indent="0">
              <a:buNone/>
            </a:pPr>
            <a:endParaRPr lang="zh-CN" altLang="en-US" sz="2000" b="1" dirty="0"/>
          </a:p>
          <a:p>
            <a:pPr marL="0" indent="0">
              <a:buNone/>
            </a:pPr>
            <a:r>
              <a:rPr lang="zh-CN" altLang="en-US" sz="1800" dirty="0"/>
              <a:t>如果你页面中引入的各种资源来自不同的域名，注意每增加一个域名</a:t>
            </a:r>
            <a:r>
              <a:rPr lang="en-US" altLang="zh-CN" sz="1800" dirty="0"/>
              <a:t>,</a:t>
            </a:r>
            <a:r>
              <a:rPr lang="zh-CN" altLang="en-US" sz="1800" dirty="0"/>
              <a:t>都会增加一次域名解析开销。 在复杂的国内移动互联网网络环境下，不同域名的解析速度可能会相差数十倍。 所以你需要有意识的收敛页面资源所需解析的域名数</a:t>
            </a:r>
            <a:r>
              <a:rPr lang="en-US" altLang="zh-CN" sz="1800" dirty="0"/>
              <a:t>, </a:t>
            </a:r>
            <a:r>
              <a:rPr lang="zh-CN" altLang="en-US" sz="1800" dirty="0"/>
              <a:t>特别是会阻塞页面渲染的</a:t>
            </a:r>
            <a:r>
              <a:rPr lang="en-US" altLang="zh-CN" sz="1800" dirty="0" err="1"/>
              <a:t>CSS,JS,Font</a:t>
            </a:r>
            <a:r>
              <a:rPr lang="zh-CN" altLang="en-US" sz="1800" dirty="0"/>
              <a:t>资源。 很多性能糟糕页面究其原因或许会是引入的资源域名解析速度很慢或完全不能正确解析。在我们的实践中</a:t>
            </a:r>
            <a:r>
              <a:rPr lang="en-US" altLang="zh-CN" sz="1800" dirty="0"/>
              <a:t>, </a:t>
            </a:r>
            <a:r>
              <a:rPr lang="zh-CN" altLang="en-US" sz="1800" dirty="0"/>
              <a:t>一个页面所产生的域名解析数不能超过</a:t>
            </a:r>
            <a:r>
              <a:rPr lang="en-US" altLang="zh-CN" sz="1800" dirty="0"/>
              <a:t>5</a:t>
            </a:r>
            <a:r>
              <a:rPr lang="zh-CN" altLang="en-US" sz="1800" dirty="0" smtClean="0"/>
              <a:t>个。</a:t>
            </a:r>
            <a:endParaRPr lang="en-US" altLang="zh-CN" sz="1800" dirty="0" smtClean="0"/>
          </a:p>
          <a:p>
            <a:pPr marL="0" indent="0">
              <a:buNone/>
            </a:pPr>
            <a:r>
              <a:rPr lang="zh-CN" altLang="en-US" sz="1800" dirty="0" smtClean="0"/>
              <a:t>（</a:t>
            </a:r>
            <a:r>
              <a:rPr lang="en-US" altLang="zh-CN" sz="1800" dirty="0" smtClean="0"/>
              <a:t>HTTPDNS</a:t>
            </a:r>
            <a:r>
              <a:rPr lang="zh-CN" altLang="en-US" sz="1800" dirty="0" smtClean="0"/>
              <a:t>）</a:t>
            </a:r>
            <a:endParaRPr lang="zh-CN" altLang="en-US" sz="1800" dirty="0"/>
          </a:p>
        </p:txBody>
      </p:sp>
    </p:spTree>
    <p:extLst>
      <p:ext uri="{BB962C8B-B14F-4D97-AF65-F5344CB8AC3E}">
        <p14:creationId xmlns:p14="http://schemas.microsoft.com/office/powerpoint/2010/main" val="3393961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手淘这三年</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rmAutofit/>
          </a:bodyPr>
          <a:lstStyle/>
          <a:p>
            <a:pPr marL="0" indent="0">
              <a:buNone/>
            </a:pPr>
            <a:r>
              <a:rPr lang="zh-CN" altLang="en-US" sz="2000" b="1" dirty="0"/>
              <a:t>减少请求</a:t>
            </a:r>
            <a:r>
              <a:rPr lang="zh-CN" altLang="en-US" sz="2000" b="1" dirty="0" smtClean="0"/>
              <a:t>数</a:t>
            </a:r>
            <a:endParaRPr lang="en-US" altLang="zh-CN" sz="2000" b="1" dirty="0" smtClean="0"/>
          </a:p>
          <a:p>
            <a:pPr marL="0" indent="0">
              <a:buNone/>
            </a:pPr>
            <a:endParaRPr lang="zh-CN" altLang="en-US" sz="2000" b="1" dirty="0"/>
          </a:p>
          <a:p>
            <a:pPr marL="0" indent="0">
              <a:buNone/>
            </a:pPr>
            <a:r>
              <a:rPr lang="zh-CN" altLang="en-US" sz="1800" dirty="0"/>
              <a:t>在优化了需要解析的域名数后，你需要关注页面资源请求数</a:t>
            </a:r>
            <a:r>
              <a:rPr lang="en-US" altLang="zh-CN" sz="1800" dirty="0"/>
              <a:t>. </a:t>
            </a:r>
            <a:r>
              <a:rPr lang="zh-CN" altLang="en-US" sz="1800" dirty="0"/>
              <a:t>如果是长期维护的产品型页面 ，页面中引入的静态资源除最通用的基础库外需要按依赖顺序进行合并压缩</a:t>
            </a:r>
            <a:r>
              <a:rPr lang="en-US" altLang="zh-CN" sz="1800" dirty="0"/>
              <a:t>. </a:t>
            </a:r>
            <a:r>
              <a:rPr lang="zh-CN" altLang="en-US" sz="1800" dirty="0"/>
              <a:t>一般是</a:t>
            </a:r>
            <a:r>
              <a:rPr lang="en-US" altLang="zh-CN" sz="1800" dirty="0"/>
              <a:t>JS</a:t>
            </a:r>
            <a:r>
              <a:rPr lang="zh-CN" altLang="en-US" sz="1800" dirty="0"/>
              <a:t>和</a:t>
            </a:r>
            <a:r>
              <a:rPr lang="en-US" altLang="zh-CN" sz="1800" dirty="0"/>
              <a:t>CSS</a:t>
            </a:r>
            <a:r>
              <a:rPr lang="zh-CN" altLang="en-US" sz="1800" dirty="0"/>
              <a:t>请求各一。 针对电商厂商多见的营销活动页面，我们甚至开发了工具把全部的</a:t>
            </a:r>
            <a:r>
              <a:rPr lang="en-US" altLang="zh-CN" sz="1800" dirty="0"/>
              <a:t>CSS</a:t>
            </a:r>
            <a:r>
              <a:rPr lang="zh-CN" altLang="en-US" sz="1800" dirty="0"/>
              <a:t>和</a:t>
            </a:r>
            <a:r>
              <a:rPr lang="en-US" altLang="zh-CN" sz="1800" dirty="0"/>
              <a:t>JS</a:t>
            </a:r>
            <a:r>
              <a:rPr lang="zh-CN" altLang="en-US" sz="1800" dirty="0"/>
              <a:t>资源内联入页面，从而实现除图片外的其余资源</a:t>
            </a:r>
            <a:r>
              <a:rPr lang="en-US" altLang="zh-CN" sz="1800" dirty="0"/>
              <a:t>One Request</a:t>
            </a:r>
            <a:r>
              <a:rPr lang="zh-CN" altLang="en-US" sz="1800" dirty="0"/>
              <a:t>就能获得</a:t>
            </a:r>
            <a:r>
              <a:rPr lang="en-US" altLang="zh-CN" sz="1800" dirty="0"/>
              <a:t>.</a:t>
            </a:r>
          </a:p>
          <a:p>
            <a:pPr marL="0" indent="0">
              <a:buNone/>
            </a:pPr>
            <a:r>
              <a:rPr lang="zh-CN" altLang="en-US" sz="1800" dirty="0"/>
              <a:t>另外，资源请求重定向也应该尽量避免</a:t>
            </a:r>
            <a:r>
              <a:rPr lang="en-US" altLang="zh-CN" sz="1800" dirty="0"/>
              <a:t>,</a:t>
            </a:r>
            <a:r>
              <a:rPr lang="zh-CN" altLang="en-US" sz="1800" dirty="0"/>
              <a:t>少一次重定向，少一个请求数</a:t>
            </a:r>
            <a:r>
              <a:rPr lang="en-US" altLang="zh-CN" sz="1800" dirty="0" smtClean="0"/>
              <a:t>.</a:t>
            </a:r>
          </a:p>
          <a:p>
            <a:pPr marL="0" indent="0">
              <a:buNone/>
            </a:pPr>
            <a:endParaRPr lang="en-US" altLang="zh-CN" sz="1800" dirty="0" smtClean="0"/>
          </a:p>
          <a:p>
            <a:pPr marL="0" indent="0">
              <a:buNone/>
            </a:pPr>
            <a:r>
              <a:rPr lang="en-US" altLang="zh-CN" sz="1800" dirty="0"/>
              <a:t>https://github.com/amfe/or.htmlone</a:t>
            </a:r>
          </a:p>
        </p:txBody>
      </p:sp>
    </p:spTree>
    <p:extLst>
      <p:ext uri="{BB962C8B-B14F-4D97-AF65-F5344CB8AC3E}">
        <p14:creationId xmlns:p14="http://schemas.microsoft.com/office/powerpoint/2010/main" val="33287558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手淘这三年</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rmAutofit/>
          </a:bodyPr>
          <a:lstStyle/>
          <a:p>
            <a:pPr marL="0" indent="0">
              <a:buNone/>
            </a:pPr>
            <a:r>
              <a:rPr lang="zh-CN" altLang="en-US" sz="2000" b="1" dirty="0"/>
              <a:t>文本数据的优化与压缩</a:t>
            </a:r>
          </a:p>
          <a:p>
            <a:pPr marL="0" indent="0">
              <a:buNone/>
            </a:pPr>
            <a:endParaRPr lang="en-US" altLang="zh-CN" sz="2000" dirty="0" smtClean="0"/>
          </a:p>
          <a:p>
            <a:pPr marL="0" indent="0">
              <a:buNone/>
            </a:pPr>
            <a:r>
              <a:rPr lang="zh-CN" altLang="en-US" sz="1800" dirty="0" smtClean="0"/>
              <a:t>文本</a:t>
            </a:r>
            <a:r>
              <a:rPr lang="zh-CN" altLang="en-US" sz="1800" dirty="0"/>
              <a:t>数据</a:t>
            </a:r>
            <a:r>
              <a:rPr lang="en-US" altLang="zh-CN" sz="1800" dirty="0"/>
              <a:t>(</a:t>
            </a:r>
            <a:r>
              <a:rPr lang="en-US" altLang="zh-CN" sz="1800" dirty="0" err="1"/>
              <a:t>HTML,CSS,JavaScript</a:t>
            </a:r>
            <a:r>
              <a:rPr lang="en-US" altLang="zh-CN" sz="1800" dirty="0"/>
              <a:t>)</a:t>
            </a:r>
            <a:r>
              <a:rPr lang="zh-CN" altLang="en-US" sz="1800" dirty="0"/>
              <a:t>的优化与压缩分为三个阶段，分别是发布准备</a:t>
            </a:r>
            <a:r>
              <a:rPr lang="en-US" altLang="zh-CN" sz="1800" dirty="0"/>
              <a:t>(</a:t>
            </a:r>
            <a:r>
              <a:rPr lang="zh-CN" altLang="en-US" sz="1800" dirty="0"/>
              <a:t>去除注释</a:t>
            </a:r>
            <a:r>
              <a:rPr lang="en-US" altLang="zh-CN" sz="1800" dirty="0"/>
              <a:t>,</a:t>
            </a:r>
            <a:r>
              <a:rPr lang="zh-CN" altLang="en-US" sz="1800" dirty="0"/>
              <a:t>合并</a:t>
            </a:r>
            <a:r>
              <a:rPr lang="en-US" altLang="zh-CN" sz="1800" dirty="0"/>
              <a:t>CSS</a:t>
            </a:r>
            <a:r>
              <a:rPr lang="zh-CN" altLang="en-US" sz="1800" dirty="0"/>
              <a:t>声明</a:t>
            </a:r>
            <a:r>
              <a:rPr lang="en-US" altLang="zh-CN" sz="1800" dirty="0"/>
              <a:t>,</a:t>
            </a:r>
            <a:r>
              <a:rPr lang="zh-CN" altLang="en-US" sz="1800" dirty="0"/>
              <a:t>去除不会被执行的</a:t>
            </a:r>
            <a:r>
              <a:rPr lang="en-US" altLang="zh-CN" sz="1800" dirty="0"/>
              <a:t>JS</a:t>
            </a:r>
            <a:r>
              <a:rPr lang="zh-CN" altLang="en-US" sz="1800" dirty="0"/>
              <a:t>代码块</a:t>
            </a:r>
            <a:r>
              <a:rPr lang="en-US" altLang="zh-CN" sz="1800" dirty="0"/>
              <a:t>), </a:t>
            </a:r>
            <a:r>
              <a:rPr lang="zh-CN" altLang="en-US" sz="1800" dirty="0"/>
              <a:t>编译期压缩</a:t>
            </a:r>
            <a:r>
              <a:rPr lang="en-US" altLang="zh-CN" sz="1800" dirty="0"/>
              <a:t>(</a:t>
            </a:r>
            <a:r>
              <a:rPr lang="zh-CN" altLang="en-US" sz="1800" dirty="0"/>
              <a:t>合并文件，去除空格，混淆</a:t>
            </a:r>
            <a:r>
              <a:rPr lang="en-US" altLang="zh-CN" sz="1800" dirty="0"/>
              <a:t>) </a:t>
            </a:r>
            <a:r>
              <a:rPr lang="zh-CN" altLang="en-US" sz="1800" dirty="0"/>
              <a:t>和 传输阶段压缩</a:t>
            </a:r>
            <a:r>
              <a:rPr lang="en-US" altLang="zh-CN" sz="1800" dirty="0"/>
              <a:t>( </a:t>
            </a:r>
            <a:r>
              <a:rPr lang="en-US" altLang="zh-CN" sz="1800" dirty="0" err="1"/>
              <a:t>GZip</a:t>
            </a:r>
            <a:r>
              <a:rPr lang="en-US" altLang="zh-CN" sz="1800" dirty="0"/>
              <a:t> ) . </a:t>
            </a:r>
            <a:r>
              <a:rPr lang="zh-CN" altLang="en-US" sz="1800" dirty="0"/>
              <a:t>这项优化的关键在于梳理流程确保压缩的自动化和服务器</a:t>
            </a:r>
            <a:r>
              <a:rPr lang="en-US" altLang="zh-CN" sz="1800" dirty="0" err="1"/>
              <a:t>GZip</a:t>
            </a:r>
            <a:r>
              <a:rPr lang="zh-CN" altLang="en-US" sz="1800" dirty="0"/>
              <a:t>指令被正确配置。</a:t>
            </a:r>
          </a:p>
        </p:txBody>
      </p:sp>
    </p:spTree>
    <p:extLst>
      <p:ext uri="{BB962C8B-B14F-4D97-AF65-F5344CB8AC3E}">
        <p14:creationId xmlns:p14="http://schemas.microsoft.com/office/powerpoint/2010/main" val="1655149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手淘这三年</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rmAutofit/>
          </a:bodyPr>
          <a:lstStyle/>
          <a:p>
            <a:pPr marL="0" indent="0">
              <a:buNone/>
            </a:pPr>
            <a:r>
              <a:rPr lang="zh-CN" altLang="en-US" sz="2000" b="1" dirty="0"/>
              <a:t>数据接口优化与</a:t>
            </a:r>
            <a:r>
              <a:rPr lang="zh-CN" altLang="en-US" sz="2000" b="1" dirty="0" smtClean="0"/>
              <a:t>监控</a:t>
            </a:r>
            <a:endParaRPr lang="en-US" altLang="zh-CN" sz="2000" b="1" dirty="0" smtClean="0"/>
          </a:p>
          <a:p>
            <a:pPr marL="0" indent="0">
              <a:buNone/>
            </a:pPr>
            <a:endParaRPr lang="zh-CN" altLang="en-US" sz="2000" b="1" dirty="0"/>
          </a:p>
          <a:p>
            <a:pPr marL="0" indent="0">
              <a:buNone/>
            </a:pPr>
            <a:r>
              <a:rPr lang="zh-CN" altLang="en-US" sz="1800" dirty="0"/>
              <a:t>随着近两年</a:t>
            </a:r>
            <a:r>
              <a:rPr lang="en-US" altLang="zh-CN" sz="1800" dirty="0"/>
              <a:t>Web</a:t>
            </a:r>
            <a:r>
              <a:rPr lang="zh-CN" altLang="en-US" sz="1800" dirty="0"/>
              <a:t>前后端分离思潮的流行与前端模板技术的发展 </a:t>
            </a:r>
            <a:r>
              <a:rPr lang="en-US" altLang="zh-CN" sz="1800" dirty="0"/>
              <a:t>, </a:t>
            </a:r>
            <a:r>
              <a:rPr lang="zh-CN" altLang="en-US" sz="1800" dirty="0"/>
              <a:t>我们越来越倾向在页面加载完成后再通过接口获取</a:t>
            </a:r>
            <a:r>
              <a:rPr lang="en-US" altLang="zh-CN" sz="1800" dirty="0"/>
              <a:t>JSON</a:t>
            </a:r>
            <a:r>
              <a:rPr lang="zh-CN" altLang="en-US" sz="1800" dirty="0"/>
              <a:t>数据并在前端进行页面渲染。这种方式带来了页面第一次加载速度的提升，但常常把原有的性能问题隐藏了起来。 需要花功夫优化的数据获取并最终呈现时间往往被隐藏在空页面快速呈现的表象之下。更严重的情况发生在需要从多个不同接口获取数据，并且这些接口调用还存在互相依赖的情况下，一旦出现这样的情况，页面性能往往是不升反降的</a:t>
            </a:r>
            <a:r>
              <a:rPr lang="en-US" altLang="zh-CN" sz="1800" dirty="0"/>
              <a:t>.</a:t>
            </a:r>
          </a:p>
          <a:p>
            <a:pPr marL="0" indent="0">
              <a:buNone/>
            </a:pPr>
            <a:r>
              <a:rPr lang="zh-CN" altLang="en-US" sz="1800" dirty="0"/>
              <a:t>在我们的实践中</a:t>
            </a:r>
            <a:r>
              <a:rPr lang="en-US" altLang="zh-CN" sz="1800" dirty="0"/>
              <a:t>, </a:t>
            </a:r>
            <a:r>
              <a:rPr lang="zh-CN" altLang="en-US" sz="1800" dirty="0"/>
              <a:t>我们要求数据在后端组装完成后再交由前端渲染，一屏中完整渲染所需数据不能来自多过一个接口。 所有数据源统一收敛到单一的接口服务层，以便进行统计和监控。</a:t>
            </a:r>
          </a:p>
        </p:txBody>
      </p:sp>
    </p:spTree>
    <p:extLst>
      <p:ext uri="{BB962C8B-B14F-4D97-AF65-F5344CB8AC3E}">
        <p14:creationId xmlns:p14="http://schemas.microsoft.com/office/powerpoint/2010/main" val="2018655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手淘这三年</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rmAutofit/>
          </a:bodyPr>
          <a:lstStyle/>
          <a:p>
            <a:pPr marL="0" indent="0">
              <a:buNone/>
            </a:pPr>
            <a:r>
              <a:rPr lang="zh-CN" altLang="en-US" sz="1800" dirty="0" smtClean="0"/>
              <a:t>手淘现架构图</a:t>
            </a:r>
            <a:endParaRPr lang="en-US" altLang="zh-CN" sz="1800" dirty="0" smtClean="0"/>
          </a:p>
          <a:p>
            <a:pPr marL="0" indent="0">
              <a:buNone/>
            </a:pPr>
            <a:endParaRPr lang="zh-CN" altLang="en-US" sz="1800" dirty="0"/>
          </a:p>
        </p:txBody>
      </p:sp>
      <p:pic>
        <p:nvPicPr>
          <p:cNvPr id="2050" name="Picture 2" descr="https://camo.githubusercontent.com/3f9c3d51b6afe0784ca3b664ca346f78196d77ad/687474703a2f2f696d67322e746263646e2e636e2f4c312f3436312f312f376361643734323162313637616134363234623566666262333862306134356565356431306436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137" y="-541674"/>
            <a:ext cx="17706975" cy="172974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camo.githubusercontent.com/3f9c3d51b6afe0784ca3b664ca346f78196d77ad/687474703a2f2f696d67322e746263646e2e636e2f4c312f3436312f312f376361643734323162313637616134363234623566666262333862306134356565356431306436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137" y="-541675"/>
            <a:ext cx="17706975" cy="1729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744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zh-CN" altLang="en-US" dirty="0">
                <a:solidFill>
                  <a:srgbClr val="FF0000"/>
                </a:solidFill>
                <a:latin typeface="Myriad Pro" pitchFamily="34" charset="0"/>
              </a:rPr>
              <a:t>初识</a:t>
            </a:r>
            <a:r>
              <a:rPr kumimoji="1" lang="en-US" altLang="zh-CN" dirty="0">
                <a:solidFill>
                  <a:srgbClr val="FF0000"/>
                </a:solidFill>
                <a:latin typeface="Myriad Pro" pitchFamily="34" charset="0"/>
              </a:rPr>
              <a:t>React.js</a:t>
            </a:r>
            <a:endParaRPr kumimoji="1" lang="zh-CN" altLang="en-US" dirty="0"/>
          </a:p>
        </p:txBody>
      </p:sp>
      <p:sp>
        <p:nvSpPr>
          <p:cNvPr id="4" name="Text Placeholder 3"/>
          <p:cNvSpPr>
            <a:spLocks noGrp="1"/>
          </p:cNvSpPr>
          <p:nvPr>
            <p:ph type="body" sz="quarter" idx="13"/>
          </p:nvPr>
        </p:nvSpPr>
        <p:spPr>
          <a:xfrm>
            <a:off x="457200" y="774833"/>
            <a:ext cx="8229600" cy="410765"/>
          </a:xfrm>
        </p:spPr>
        <p:txBody>
          <a:bodyPr>
            <a:normAutofit fontScale="92500" lnSpcReduction="10000"/>
          </a:bodyPr>
          <a:lstStyle/>
          <a:p>
            <a:r>
              <a:rPr kumimoji="1" lang="zh-CN" altLang="en-US" b="1" dirty="0" smtClean="0"/>
              <a:t>扩展阅读</a:t>
            </a:r>
            <a:r>
              <a:rPr kumimoji="1" lang="en-US" altLang="zh-CN" b="1" dirty="0" smtClean="0"/>
              <a:t>&amp;</a:t>
            </a:r>
            <a:r>
              <a:rPr kumimoji="1" lang="zh-CN" altLang="en-US" b="1" dirty="0" smtClean="0"/>
              <a:t>链接</a:t>
            </a:r>
            <a:endParaRPr kumimoji="1" lang="zh-CN" altLang="en-US" b="1" dirty="0"/>
          </a:p>
        </p:txBody>
      </p:sp>
      <p:sp>
        <p:nvSpPr>
          <p:cNvPr id="5" name="Text Placeholder 4"/>
          <p:cNvSpPr>
            <a:spLocks noGrp="1"/>
          </p:cNvSpPr>
          <p:nvPr>
            <p:ph type="body" sz="quarter" idx="14"/>
          </p:nvPr>
        </p:nvSpPr>
        <p:spPr>
          <a:xfrm>
            <a:off x="457200" y="1200150"/>
            <a:ext cx="7788166" cy="3310627"/>
          </a:xfrm>
        </p:spPr>
        <p:txBody>
          <a:bodyPr vert="horz" lIns="91440" tIns="45720" rIns="91440" bIns="45720" rtlCol="0">
            <a:normAutofit/>
          </a:bodyPr>
          <a:lstStyle/>
          <a:p>
            <a:pPr marL="0" indent="0">
              <a:lnSpc>
                <a:spcPct val="150000"/>
              </a:lnSpc>
              <a:buNone/>
            </a:pPr>
            <a:r>
              <a:rPr lang="zh-CN" altLang="en-US" sz="1800" b="1" dirty="0">
                <a:hlinkClick r:id="rId2"/>
              </a:rPr>
              <a:t>手淘前端开源库</a:t>
            </a:r>
            <a:endParaRPr lang="en-US" altLang="zh-CN" sz="1800" b="1" dirty="0">
              <a:hlinkClick r:id="rId2"/>
            </a:endParaRPr>
          </a:p>
          <a:p>
            <a:pPr marL="0" indent="0">
              <a:lnSpc>
                <a:spcPct val="150000"/>
              </a:lnSpc>
              <a:buNone/>
            </a:pPr>
            <a:r>
              <a:rPr kumimoji="1" lang="en-US" altLang="zh-CN" sz="1400" dirty="0"/>
              <a:t>https://github.com/amfe</a:t>
            </a:r>
          </a:p>
          <a:p>
            <a:pPr marL="0" indent="0">
              <a:lnSpc>
                <a:spcPct val="150000"/>
              </a:lnSpc>
              <a:buNone/>
            </a:pPr>
            <a:r>
              <a:rPr lang="zh-CN" altLang="en-US" sz="1800" b="1" dirty="0"/>
              <a:t>移动端高清、多屏适配方</a:t>
            </a:r>
            <a:r>
              <a:rPr lang="zh-CN" altLang="en-US" sz="1800" b="1" dirty="0" smtClean="0"/>
              <a:t>案</a:t>
            </a:r>
            <a:endParaRPr lang="en-US" altLang="zh-CN" sz="1800" b="1" dirty="0" smtClean="0"/>
          </a:p>
          <a:p>
            <a:pPr marL="0" indent="0">
              <a:lnSpc>
                <a:spcPct val="150000"/>
              </a:lnSpc>
              <a:buNone/>
            </a:pPr>
            <a:r>
              <a:rPr kumimoji="1" lang="en-US" altLang="zh-CN" sz="1400" dirty="0">
                <a:hlinkClick r:id="rId3"/>
              </a:rPr>
              <a:t>http://</a:t>
            </a:r>
            <a:r>
              <a:rPr kumimoji="1" lang="en-US" altLang="zh-CN" sz="1400" dirty="0">
                <a:hlinkClick r:id="rId3"/>
              </a:rPr>
              <a:t>www.html-js.com/article/Mobile-terminal-H5-mobile-terminal-HD-multi-screen-adaptation-scheme%203041</a:t>
            </a:r>
            <a:endParaRPr kumimoji="1" lang="en-US" altLang="zh-CN" sz="1400" dirty="0"/>
          </a:p>
          <a:p>
            <a:pPr marL="0" indent="0">
              <a:lnSpc>
                <a:spcPct val="150000"/>
              </a:lnSpc>
              <a:buNone/>
            </a:pPr>
            <a:r>
              <a:rPr kumimoji="1" lang="zh-CN" altLang="en-US" sz="1800" b="1" dirty="0" smtClean="0"/>
              <a:t>手淘相关文章</a:t>
            </a:r>
            <a:endParaRPr kumimoji="1" lang="en-US" altLang="zh-CN" sz="1800" b="1" dirty="0" smtClean="0"/>
          </a:p>
          <a:p>
            <a:pPr marL="0" indent="0">
              <a:lnSpc>
                <a:spcPct val="150000"/>
              </a:lnSpc>
              <a:buNone/>
            </a:pPr>
            <a:r>
              <a:rPr kumimoji="1" lang="en-US" altLang="zh-CN" sz="1400" dirty="0" smtClean="0"/>
              <a:t>https</a:t>
            </a:r>
            <a:r>
              <a:rPr kumimoji="1" lang="en-US" altLang="zh-CN" sz="1400" dirty="0"/>
              <a:t>://github.com/amfe/article/issues</a:t>
            </a:r>
            <a:endParaRPr kumimoji="1" lang="zh-CN" altLang="en-US" sz="1400" dirty="0"/>
          </a:p>
        </p:txBody>
      </p:sp>
      <p:sp>
        <p:nvSpPr>
          <p:cNvPr id="9" name="Text Placeholder 3"/>
          <p:cNvSpPr txBox="1">
            <a:spLocks/>
          </p:cNvSpPr>
          <p:nvPr/>
        </p:nvSpPr>
        <p:spPr>
          <a:xfrm>
            <a:off x="7077075" y="4100012"/>
            <a:ext cx="1409700" cy="41076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400" b="0" i="0" kern="1200">
                <a:solidFill>
                  <a:schemeClr val="tx1"/>
                </a:solidFill>
                <a:latin typeface="Bell MT"/>
                <a:ea typeface="微软雅黑"/>
                <a:cs typeface="Bell MT"/>
              </a:defRPr>
            </a:lvl1pPr>
            <a:lvl2pPr marL="457200" indent="-457200" algn="l" defTabSz="457200" rtl="0" eaLnBrk="1" latinLnBrk="0" hangingPunct="1">
              <a:spcBef>
                <a:spcPct val="20000"/>
              </a:spcBef>
              <a:buFont typeface="Arial"/>
              <a:buNone/>
              <a:defRPr sz="2400" b="1" i="0"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914400" indent="0" algn="l" defTabSz="457200" rtl="0" eaLnBrk="1" latinLnBrk="0" hangingPunct="1">
              <a:spcBef>
                <a:spcPct val="20000"/>
              </a:spcBef>
              <a:buFont typeface="Arial"/>
              <a:buNone/>
              <a:defRPr sz="2000" kern="1200">
                <a:solidFill>
                  <a:schemeClr val="tx1"/>
                </a:solidFill>
                <a:latin typeface="微软雅黑"/>
                <a:ea typeface="微软雅黑"/>
                <a:cs typeface="微软雅黑"/>
              </a:defRPr>
            </a:lvl3pPr>
            <a:lvl4pPr marL="1371600" indent="0" algn="l" defTabSz="457200" rtl="0" eaLnBrk="1" latinLnBrk="0" hangingPunct="1">
              <a:spcBef>
                <a:spcPct val="20000"/>
              </a:spcBef>
              <a:buFont typeface="Arial"/>
              <a:buNone/>
              <a:defRPr sz="1600" kern="1200">
                <a:solidFill>
                  <a:schemeClr val="tx1"/>
                </a:solidFill>
                <a:latin typeface="微软雅黑"/>
                <a:ea typeface="微软雅黑"/>
                <a:cs typeface="微软雅黑"/>
              </a:defRPr>
            </a:lvl4pPr>
            <a:lvl5pPr marL="1828800" indent="0" algn="l" defTabSz="457200" rtl="0" eaLnBrk="1" latinLnBrk="0" hangingPunct="1">
              <a:spcBef>
                <a:spcPct val="20000"/>
              </a:spcBef>
              <a:buFont typeface="Arial"/>
              <a:buNone/>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1" lang="zh-CN" altLang="en-US" dirty="0">
              <a:solidFill>
                <a:srgbClr val="FF3228"/>
              </a:solidFill>
            </a:endParaRPr>
          </a:p>
        </p:txBody>
      </p:sp>
    </p:spTree>
    <p:extLst>
      <p:ext uri="{BB962C8B-B14F-4D97-AF65-F5344CB8AC3E}">
        <p14:creationId xmlns:p14="http://schemas.microsoft.com/office/powerpoint/2010/main" val="8167811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122" name="Picture 2" descr="C:\Users\think3\Desktop\当当-PPT-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5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300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7018" y="1438012"/>
            <a:ext cx="7894435" cy="691208"/>
          </a:xfrm>
        </p:spPr>
        <p:txBody>
          <a:bodyPr/>
          <a:lstStyle/>
          <a:p>
            <a:r>
              <a:rPr kumimoji="1" lang="en-US" altLang="zh-CN" dirty="0" err="1" smtClean="0">
                <a:solidFill>
                  <a:srgbClr val="FF0000"/>
                </a:solidFill>
                <a:latin typeface="Myriad Pro" pitchFamily="34" charset="0"/>
              </a:rPr>
              <a:t>iWeb</a:t>
            </a:r>
            <a:r>
              <a:rPr kumimoji="1" lang="zh-CN" altLang="en-US" dirty="0" smtClean="0">
                <a:solidFill>
                  <a:srgbClr val="FF0000"/>
                </a:solidFill>
                <a:latin typeface="Myriad Pro" pitchFamily="34" charset="0"/>
              </a:rPr>
              <a:t>和</a:t>
            </a:r>
            <a:r>
              <a:rPr kumimoji="1" lang="en-US" altLang="zh-CN" dirty="0" smtClean="0">
                <a:solidFill>
                  <a:srgbClr val="FF0000"/>
                </a:solidFill>
                <a:latin typeface="Myriad Pro" pitchFamily="34" charset="0"/>
              </a:rPr>
              <a:t>Velocity</a:t>
            </a:r>
            <a:r>
              <a:rPr kumimoji="1" lang="zh-CN" altLang="en-US" dirty="0" smtClean="0">
                <a:solidFill>
                  <a:srgbClr val="FF0000"/>
                </a:solidFill>
                <a:latin typeface="Myriad Pro" pitchFamily="34" charset="0"/>
              </a:rPr>
              <a:t>分享</a:t>
            </a:r>
            <a:endParaRPr kumimoji="1" lang="zh-CN" altLang="en-US" b="1" dirty="0">
              <a:solidFill>
                <a:srgbClr val="FF0000"/>
              </a:solidFill>
              <a:latin typeface="Myriad Pro" pitchFamily="34" charset="0"/>
            </a:endParaRPr>
          </a:p>
        </p:txBody>
      </p:sp>
      <p:sp>
        <p:nvSpPr>
          <p:cNvPr id="3" name="Text Placeholder 2"/>
          <p:cNvSpPr>
            <a:spLocks noGrp="1"/>
          </p:cNvSpPr>
          <p:nvPr>
            <p:ph type="body" sz="quarter" idx="13"/>
          </p:nvPr>
        </p:nvSpPr>
        <p:spPr>
          <a:xfrm>
            <a:off x="1494498" y="3430590"/>
            <a:ext cx="6400801" cy="306763"/>
          </a:xfrm>
        </p:spPr>
        <p:txBody>
          <a:bodyPr>
            <a:normAutofit/>
          </a:bodyPr>
          <a:lstStyle/>
          <a:p>
            <a:r>
              <a:rPr kumimoji="1" lang="zh-CN" altLang="en-US" dirty="0" smtClean="0"/>
              <a:t>部门：无线产品研发</a:t>
            </a:r>
            <a:endParaRPr kumimoji="1" lang="en-US" altLang="zh-CN" dirty="0" smtClean="0"/>
          </a:p>
          <a:p>
            <a:endParaRPr kumimoji="1" lang="en-US" altLang="zh-CN" dirty="0"/>
          </a:p>
          <a:p>
            <a:endParaRPr kumimoji="1" lang="zh-CN" altLang="en-US" dirty="0"/>
          </a:p>
        </p:txBody>
      </p:sp>
      <p:sp>
        <p:nvSpPr>
          <p:cNvPr id="5" name="Text Placeholder 4"/>
          <p:cNvSpPr>
            <a:spLocks noGrp="1"/>
          </p:cNvSpPr>
          <p:nvPr>
            <p:ph type="body" sz="quarter" idx="16"/>
          </p:nvPr>
        </p:nvSpPr>
        <p:spPr>
          <a:xfrm>
            <a:off x="1493838" y="3742800"/>
            <a:ext cx="6400800" cy="217375"/>
          </a:xfrm>
        </p:spPr>
        <p:txBody>
          <a:bodyPr/>
          <a:lstStyle/>
          <a:p>
            <a:r>
              <a:rPr kumimoji="1" lang="zh-CN" altLang="en-US" dirty="0" smtClean="0"/>
              <a:t>日期：</a:t>
            </a:r>
            <a:r>
              <a:rPr kumimoji="1" lang="en-US" altLang="zh-CN" dirty="0" smtClean="0"/>
              <a:t>2015/08/13</a:t>
            </a:r>
            <a:endParaRPr kumimoji="1" lang="zh-CN" altLang="en-US" dirty="0"/>
          </a:p>
        </p:txBody>
      </p:sp>
      <p:sp>
        <p:nvSpPr>
          <p:cNvPr id="4" name="文本框 3"/>
          <p:cNvSpPr txBox="1"/>
          <p:nvPr/>
        </p:nvSpPr>
        <p:spPr>
          <a:xfrm>
            <a:off x="4041654" y="3093149"/>
            <a:ext cx="1305165" cy="307777"/>
          </a:xfrm>
          <a:prstGeom prst="rect">
            <a:avLst/>
          </a:prstGeom>
          <a:noFill/>
        </p:spPr>
        <p:txBody>
          <a:bodyPr wrap="none" rtlCol="0">
            <a:spAutoFit/>
          </a:bodyPr>
          <a:lstStyle/>
          <a:p>
            <a:pPr algn="ctr">
              <a:spcBef>
                <a:spcPct val="20000"/>
              </a:spcBef>
            </a:pP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分享人</a:t>
            </a:r>
            <a:r>
              <a:rPr kumimoji="1"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魏汉清</a:t>
            </a:r>
          </a:p>
        </p:txBody>
      </p:sp>
    </p:spTree>
    <p:extLst>
      <p:ext uri="{BB962C8B-B14F-4D97-AF65-F5344CB8AC3E}">
        <p14:creationId xmlns:p14="http://schemas.microsoft.com/office/powerpoint/2010/main" val="1275536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手淘这三年</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rmAutofit/>
          </a:bodyPr>
          <a:lstStyle/>
          <a:p>
            <a:pPr marL="0" indent="0">
              <a:buNone/>
            </a:pPr>
            <a:r>
              <a:rPr lang="zh-CN" altLang="en-US" sz="1800" dirty="0" smtClean="0"/>
              <a:t>诸薰在</a:t>
            </a:r>
            <a:r>
              <a:rPr lang="en-US" altLang="zh-CN" sz="1800" dirty="0" err="1" smtClean="0"/>
              <a:t>iWeb</a:t>
            </a:r>
            <a:r>
              <a:rPr lang="zh-CN" altLang="en-US" sz="1800" dirty="0" smtClean="0"/>
              <a:t>工具专场</a:t>
            </a:r>
            <a:r>
              <a:rPr lang="en-US" altLang="zh-CN" sz="1800" dirty="0" smtClean="0"/>
              <a:t>2</a:t>
            </a:r>
            <a:r>
              <a:rPr lang="zh-CN" altLang="en-US" sz="1800" dirty="0" smtClean="0"/>
              <a:t>分享了下，手淘从</a:t>
            </a:r>
            <a:r>
              <a:rPr lang="en-US" altLang="zh-CN" sz="1800" dirty="0" smtClean="0"/>
              <a:t>2012</a:t>
            </a:r>
            <a:r>
              <a:rPr lang="zh-CN" altLang="en-US" sz="1800" dirty="0" smtClean="0"/>
              <a:t>年到现在的技术选型的进化</a:t>
            </a:r>
            <a:endParaRPr lang="en-US" altLang="zh-CN" sz="1800" dirty="0" smtClean="0"/>
          </a:p>
          <a:p>
            <a:pPr marL="0" indent="0">
              <a:buNone/>
            </a:pPr>
            <a:endParaRPr lang="en-US" altLang="zh-CN" sz="1800" dirty="0" smtClean="0"/>
          </a:p>
          <a:p>
            <a:pPr marL="0" indent="0">
              <a:buNone/>
            </a:pPr>
            <a:r>
              <a:rPr lang="en-US" altLang="zh-CN" sz="1600" dirty="0" smtClean="0"/>
              <a:t>PPT</a:t>
            </a:r>
            <a:r>
              <a:rPr lang="zh-CN" altLang="en-US" sz="1600" dirty="0"/>
              <a:t>链接：</a:t>
            </a:r>
            <a:r>
              <a:rPr lang="en-US" altLang="zh-CN" sz="1600" dirty="0">
                <a:hlinkClick r:id="rId3"/>
              </a:rPr>
              <a:t>http://yunpan.taobao.com/s/DTi3cJwAHO</a:t>
            </a:r>
            <a:r>
              <a:rPr lang="en-US" altLang="zh-CN" sz="1600" dirty="0"/>
              <a:t> </a:t>
            </a:r>
            <a:r>
              <a:rPr lang="zh-CN" altLang="en-US" sz="1600" dirty="0"/>
              <a:t>提取码：</a:t>
            </a:r>
            <a:r>
              <a:rPr lang="en-US" altLang="zh-CN" sz="1600" dirty="0" err="1"/>
              <a:t>AlLIlQ</a:t>
            </a:r>
            <a:endParaRPr lang="en-US" altLang="zh-CN" sz="1600" dirty="0"/>
          </a:p>
          <a:p>
            <a:pPr marL="0" indent="0">
              <a:buNone/>
            </a:pPr>
            <a:r>
              <a:rPr lang="en-US" altLang="zh-CN" sz="1600" dirty="0"/>
              <a:t>PPT</a:t>
            </a:r>
            <a:r>
              <a:rPr lang="zh-CN" altLang="en-US" sz="1600" dirty="0"/>
              <a:t>同步录音视频：</a:t>
            </a:r>
            <a:r>
              <a:rPr lang="en-US" altLang="zh-CN" sz="1600" dirty="0">
                <a:hlinkClick r:id="rId4"/>
              </a:rPr>
              <a:t>http://yunpan.taobao.com/s/YlsFoQxYSs</a:t>
            </a:r>
            <a:r>
              <a:rPr lang="en-US" altLang="zh-CN" sz="1600" dirty="0"/>
              <a:t> </a:t>
            </a:r>
            <a:r>
              <a:rPr lang="zh-CN" altLang="en-US" sz="1600" dirty="0"/>
              <a:t>提取码：</a:t>
            </a:r>
            <a:r>
              <a:rPr lang="en-US" altLang="zh-CN" sz="1600" dirty="0"/>
              <a:t>cp4Jca</a:t>
            </a:r>
          </a:p>
          <a:p>
            <a:pPr marL="0" indent="0">
              <a:buNone/>
            </a:pPr>
            <a:endParaRPr lang="en-US" altLang="zh-CN" sz="1800" dirty="0"/>
          </a:p>
          <a:p>
            <a:pPr marL="0" indent="0">
              <a:buNone/>
            </a:pPr>
            <a:endParaRPr lang="zh-CN" altLang="zh-CN" sz="1800" dirty="0"/>
          </a:p>
        </p:txBody>
      </p:sp>
      <p:graphicFrame>
        <p:nvGraphicFramePr>
          <p:cNvPr id="7" name="对象 6"/>
          <p:cNvGraphicFramePr>
            <a:graphicFrameLocks noChangeAspect="1"/>
          </p:cNvGraphicFramePr>
          <p:nvPr>
            <p:extLst>
              <p:ext uri="{D42A27DB-BD31-4B8C-83A1-F6EECF244321}">
                <p14:modId xmlns:p14="http://schemas.microsoft.com/office/powerpoint/2010/main" val="2744414363"/>
              </p:ext>
            </p:extLst>
          </p:nvPr>
        </p:nvGraphicFramePr>
        <p:xfrm>
          <a:off x="596845" y="2886978"/>
          <a:ext cx="1712912" cy="712788"/>
        </p:xfrm>
        <a:graphic>
          <a:graphicData uri="http://schemas.openxmlformats.org/presentationml/2006/ole">
            <mc:AlternateContent xmlns:mc="http://schemas.openxmlformats.org/markup-compatibility/2006">
              <mc:Choice xmlns:v="urn:schemas-microsoft-com:vml" Requires="v">
                <p:oleObj spid="_x0000_s1033" name="包装程序外壳对象" showAsIcon="1" r:id="rId5" imgW="1713240" imgH="712440" progId="Package">
                  <p:embed/>
                </p:oleObj>
              </mc:Choice>
              <mc:Fallback>
                <p:oleObj name="包装程序外壳对象" showAsIcon="1" r:id="rId5" imgW="1713240" imgH="712440" progId="Package">
                  <p:embed/>
                  <p:pic>
                    <p:nvPicPr>
                      <p:cNvPr id="0" name=""/>
                      <p:cNvPicPr/>
                      <p:nvPr/>
                    </p:nvPicPr>
                    <p:blipFill>
                      <a:blip r:embed="rId6"/>
                      <a:stretch>
                        <a:fillRect/>
                      </a:stretch>
                    </p:blipFill>
                    <p:spPr>
                      <a:xfrm>
                        <a:off x="596845" y="2886978"/>
                        <a:ext cx="1712912" cy="712788"/>
                      </a:xfrm>
                      <a:prstGeom prst="rect">
                        <a:avLst/>
                      </a:prstGeom>
                    </p:spPr>
                  </p:pic>
                </p:oleObj>
              </mc:Fallback>
            </mc:AlternateContent>
          </a:graphicData>
        </a:graphic>
      </p:graphicFrame>
    </p:spTree>
    <p:extLst>
      <p:ext uri="{BB962C8B-B14F-4D97-AF65-F5344CB8AC3E}">
        <p14:creationId xmlns:p14="http://schemas.microsoft.com/office/powerpoint/2010/main" val="42894486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手淘前端优化</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Autofit/>
          </a:bodyPr>
          <a:lstStyle/>
          <a:p>
            <a:pPr marL="0" indent="0">
              <a:buNone/>
            </a:pPr>
            <a:r>
              <a:rPr lang="zh-CN" altLang="en-US" sz="2000" b="1" dirty="0"/>
              <a:t>前言</a:t>
            </a:r>
          </a:p>
          <a:p>
            <a:pPr marL="0" indent="0">
              <a:buNone/>
            </a:pPr>
            <a:r>
              <a:rPr lang="zh-CN" altLang="en-US" sz="2000" dirty="0"/>
              <a:t>阿里无线前端团队在过去一年对所负责业务进行了全面的性能优化。以下是我们根据实际经验总结的优化指南，希望对大家有所帮助</a:t>
            </a:r>
            <a:r>
              <a:rPr lang="zh-CN" altLang="en-US" sz="2000" dirty="0" smtClean="0"/>
              <a:t>。</a:t>
            </a:r>
            <a:endParaRPr lang="en-US" altLang="zh-CN" sz="2000" dirty="0" smtClean="0"/>
          </a:p>
          <a:p>
            <a:pPr marL="0" indent="0">
              <a:buNone/>
            </a:pPr>
            <a:endParaRPr lang="zh-CN" altLang="en-US" sz="2000" dirty="0"/>
          </a:p>
          <a:p>
            <a:pPr marL="0" indent="0">
              <a:buNone/>
            </a:pPr>
            <a:r>
              <a:rPr lang="zh-CN" altLang="en-US" sz="1800" b="1" dirty="0"/>
              <a:t>图片</a:t>
            </a:r>
            <a:r>
              <a:rPr lang="zh-CN" altLang="en-US" sz="1800" b="1" dirty="0" smtClean="0"/>
              <a:t>控制</a:t>
            </a:r>
            <a:endParaRPr lang="en-US" altLang="zh-CN" sz="1800" b="1" dirty="0" smtClean="0"/>
          </a:p>
          <a:p>
            <a:pPr marL="0" indent="0">
              <a:buNone/>
            </a:pPr>
            <a:endParaRPr lang="zh-CN" altLang="en-US" sz="1800" b="1" dirty="0"/>
          </a:p>
          <a:p>
            <a:pPr marL="0" indent="0">
              <a:buNone/>
            </a:pPr>
            <a:r>
              <a:rPr lang="zh-CN" altLang="en-US" sz="1800" dirty="0"/>
              <a:t>对于网页特别是电商类页面来说，图片通常会占据了大量的视觉空间</a:t>
            </a:r>
            <a:r>
              <a:rPr lang="en-US" altLang="zh-CN" sz="1800" dirty="0"/>
              <a:t>,</a:t>
            </a:r>
            <a:r>
              <a:rPr lang="zh-CN" altLang="en-US" sz="1800" dirty="0"/>
              <a:t>是页面中最为重要的展现内容，并且占据网页传输字节的大部分。因此，对图片的优化是我们性能优化的重点</a:t>
            </a:r>
            <a:r>
              <a:rPr lang="en-US" altLang="zh-CN" sz="1800" dirty="0"/>
              <a:t>.</a:t>
            </a:r>
          </a:p>
          <a:p>
            <a:pPr marL="0" indent="0">
              <a:buNone/>
            </a:pPr>
            <a:endParaRPr lang="en-US" altLang="zh-CN" sz="1800" dirty="0"/>
          </a:p>
        </p:txBody>
      </p:sp>
    </p:spTree>
    <p:extLst>
      <p:ext uri="{BB962C8B-B14F-4D97-AF65-F5344CB8AC3E}">
        <p14:creationId xmlns:p14="http://schemas.microsoft.com/office/powerpoint/2010/main" val="1479792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手淘前端优化</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rmAutofit/>
          </a:bodyPr>
          <a:lstStyle/>
          <a:p>
            <a:pPr marL="0" indent="0">
              <a:buNone/>
            </a:pPr>
            <a:r>
              <a:rPr lang="zh-CN" altLang="en-US" sz="1800" b="1" dirty="0"/>
              <a:t>启用</a:t>
            </a:r>
            <a:r>
              <a:rPr lang="en-US" altLang="zh-CN" sz="1800" b="1" dirty="0" err="1"/>
              <a:t>WebP</a:t>
            </a:r>
            <a:endParaRPr lang="en-US" altLang="zh-CN" sz="1800" b="1" dirty="0"/>
          </a:p>
          <a:p>
            <a:pPr marL="0" indent="0">
              <a:buNone/>
            </a:pPr>
            <a:r>
              <a:rPr lang="en-US" altLang="zh-CN" sz="1800" dirty="0" err="1"/>
              <a:t>WebP</a:t>
            </a:r>
            <a:r>
              <a:rPr lang="zh-CN" altLang="en-US" sz="1800" dirty="0"/>
              <a:t>是一种支持有损压缩和无损压缩的图片文件格式，派生自视频编码格式 </a:t>
            </a:r>
            <a:r>
              <a:rPr lang="en-US" altLang="zh-CN" sz="1800" dirty="0"/>
              <a:t>VP8</a:t>
            </a:r>
            <a:r>
              <a:rPr lang="zh-CN" altLang="en-US" sz="1800" dirty="0"/>
              <a:t>。根据 </a:t>
            </a:r>
            <a:r>
              <a:rPr lang="en-US" altLang="zh-CN" sz="1800" dirty="0"/>
              <a:t>Google </a:t>
            </a:r>
            <a:r>
              <a:rPr lang="zh-CN" altLang="en-US" sz="1800" dirty="0"/>
              <a:t>官方的数据，无损压缩后的 </a:t>
            </a:r>
            <a:r>
              <a:rPr lang="en-US" altLang="zh-CN" sz="1800" dirty="0" err="1"/>
              <a:t>WebP</a:t>
            </a:r>
            <a:r>
              <a:rPr lang="en-US" altLang="zh-CN" sz="1800" dirty="0"/>
              <a:t> </a:t>
            </a:r>
            <a:r>
              <a:rPr lang="zh-CN" altLang="en-US" sz="1800" dirty="0"/>
              <a:t>比 </a:t>
            </a:r>
            <a:r>
              <a:rPr lang="en-US" altLang="zh-CN" sz="1800" dirty="0"/>
              <a:t>PNG </a:t>
            </a:r>
            <a:r>
              <a:rPr lang="zh-CN" altLang="en-US" sz="1800" dirty="0"/>
              <a:t>文件少了 </a:t>
            </a:r>
            <a:r>
              <a:rPr lang="en-US" altLang="zh-CN" sz="1800" dirty="0"/>
              <a:t>26</a:t>
            </a:r>
            <a:r>
              <a:rPr lang="zh-CN" altLang="en-US" sz="1800" dirty="0"/>
              <a:t>％ 的文件大小，有损压缩在具有同等</a:t>
            </a:r>
            <a:r>
              <a:rPr lang="en-US" altLang="zh-CN" sz="1800" dirty="0"/>
              <a:t>SSIM</a:t>
            </a:r>
            <a:r>
              <a:rPr lang="zh-CN" altLang="en-US" sz="1800" dirty="0"/>
              <a:t>索引的情况下</a:t>
            </a:r>
            <a:r>
              <a:rPr lang="en-US" altLang="zh-CN" sz="1800" dirty="0" err="1"/>
              <a:t>WebP</a:t>
            </a:r>
            <a:r>
              <a:rPr lang="en-US" altLang="zh-CN" sz="1800" dirty="0"/>
              <a:t> </a:t>
            </a:r>
            <a:r>
              <a:rPr lang="zh-CN" altLang="en-US" sz="1800" dirty="0"/>
              <a:t>比 </a:t>
            </a:r>
            <a:r>
              <a:rPr lang="en-US" altLang="zh-CN" sz="1800" dirty="0"/>
              <a:t>JPEG </a:t>
            </a:r>
            <a:r>
              <a:rPr lang="zh-CN" altLang="en-US" sz="1800" dirty="0"/>
              <a:t>文件少</a:t>
            </a:r>
            <a:r>
              <a:rPr lang="en-US" altLang="zh-CN" sz="1800" dirty="0"/>
              <a:t>25-34%</a:t>
            </a:r>
            <a:r>
              <a:rPr lang="zh-CN" altLang="en-US" sz="1800" dirty="0"/>
              <a:t>的文件大小。</a:t>
            </a:r>
            <a:r>
              <a:rPr lang="en-US" altLang="zh-CN" sz="1800" dirty="0" err="1"/>
              <a:t>WebP</a:t>
            </a:r>
            <a:r>
              <a:rPr lang="zh-CN" altLang="en-US" sz="1800" dirty="0"/>
              <a:t>支持无损透明度（也叫做</a:t>
            </a:r>
            <a:r>
              <a:rPr lang="en-US" altLang="zh-CN" sz="1800" dirty="0"/>
              <a:t>alpha</a:t>
            </a:r>
            <a:r>
              <a:rPr lang="zh-CN" altLang="en-US" sz="1800" dirty="0"/>
              <a:t>通道），支持动画格式</a:t>
            </a:r>
            <a:r>
              <a:rPr lang="en-US" altLang="zh-CN" sz="1800" dirty="0"/>
              <a:t>Animated </a:t>
            </a:r>
            <a:r>
              <a:rPr lang="en-US" altLang="zh-CN" sz="1800" dirty="0" err="1"/>
              <a:t>WebP</a:t>
            </a:r>
            <a:r>
              <a:rPr lang="en-US" altLang="zh-CN" sz="1800" dirty="0"/>
              <a:t> </a:t>
            </a:r>
            <a:r>
              <a:rPr lang="zh-CN" altLang="en-US" sz="1800" dirty="0"/>
              <a:t>。</a:t>
            </a:r>
          </a:p>
          <a:p>
            <a:pPr marL="0" indent="0">
              <a:buNone/>
            </a:pPr>
            <a:r>
              <a:rPr lang="zh-CN" altLang="en-US" sz="1800" dirty="0"/>
              <a:t>虽然目前仅</a:t>
            </a:r>
            <a:r>
              <a:rPr lang="en-US" altLang="zh-CN" sz="1800" dirty="0"/>
              <a:t>Android</a:t>
            </a:r>
            <a:r>
              <a:rPr lang="zh-CN" altLang="en-US" sz="1800" dirty="0"/>
              <a:t>系统原生支持</a:t>
            </a:r>
            <a:r>
              <a:rPr lang="en-US" altLang="zh-CN" sz="1800" dirty="0" err="1"/>
              <a:t>WebP</a:t>
            </a:r>
            <a:r>
              <a:rPr lang="zh-CN" altLang="en-US" sz="1800" dirty="0"/>
              <a:t>格式， 但由于其对页面性能优化的巨大意义， 我们会在页面加载时进行环境探测</a:t>
            </a:r>
            <a:r>
              <a:rPr lang="en-US" altLang="zh-CN" sz="1800" dirty="0"/>
              <a:t>, </a:t>
            </a:r>
            <a:r>
              <a:rPr lang="zh-CN" altLang="en-US" sz="1800" dirty="0"/>
              <a:t>如页面渲染环境支持</a:t>
            </a:r>
            <a:r>
              <a:rPr lang="en-US" altLang="zh-CN" sz="1800" dirty="0" err="1"/>
              <a:t>WebP</a:t>
            </a:r>
            <a:r>
              <a:rPr lang="zh-CN" altLang="en-US" sz="1800" dirty="0"/>
              <a:t>我们会替换页面中的图片链接为</a:t>
            </a:r>
            <a:r>
              <a:rPr lang="en-US" altLang="zh-CN" sz="1800" dirty="0" err="1"/>
              <a:t>WebP</a:t>
            </a:r>
            <a:r>
              <a:rPr lang="zh-CN" altLang="en-US" sz="1800" dirty="0"/>
              <a:t>格式的版本。 如果页面专门用于可控的客户端内</a:t>
            </a:r>
            <a:r>
              <a:rPr lang="en-US" altLang="zh-CN" sz="1800" dirty="0"/>
              <a:t>(</a:t>
            </a:r>
            <a:r>
              <a:rPr lang="zh-CN" altLang="en-US" sz="1800" dirty="0"/>
              <a:t>我们能在客户端中放置专门的</a:t>
            </a:r>
            <a:r>
              <a:rPr lang="en-US" altLang="zh-CN" sz="1800" dirty="0" err="1"/>
              <a:t>WebP</a:t>
            </a:r>
            <a:r>
              <a:rPr lang="en-US" altLang="zh-CN" sz="1800" dirty="0"/>
              <a:t> decoder)</a:t>
            </a:r>
            <a:r>
              <a:rPr lang="zh-CN" altLang="en-US" sz="1800" dirty="0"/>
              <a:t>，就算是</a:t>
            </a:r>
            <a:r>
              <a:rPr lang="en-US" altLang="zh-CN" sz="1800" dirty="0"/>
              <a:t>iOS</a:t>
            </a:r>
            <a:r>
              <a:rPr lang="zh-CN" altLang="en-US" sz="1800" dirty="0"/>
              <a:t>环境我们也会启用</a:t>
            </a:r>
            <a:r>
              <a:rPr lang="en-US" altLang="zh-CN" sz="1800" dirty="0" err="1"/>
              <a:t>WebP</a:t>
            </a:r>
            <a:r>
              <a:rPr lang="en-US" altLang="zh-CN" sz="1800" dirty="0"/>
              <a:t>.</a:t>
            </a:r>
          </a:p>
        </p:txBody>
      </p:sp>
    </p:spTree>
    <p:extLst>
      <p:ext uri="{BB962C8B-B14F-4D97-AF65-F5344CB8AC3E}">
        <p14:creationId xmlns:p14="http://schemas.microsoft.com/office/powerpoint/2010/main" val="1156899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手淘前端优化</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rmAutofit fontScale="92500" lnSpcReduction="10000"/>
          </a:bodyPr>
          <a:lstStyle/>
          <a:p>
            <a:pPr marL="0" indent="0">
              <a:buNone/>
            </a:pPr>
            <a:r>
              <a:rPr lang="zh-CN" altLang="en-US" b="1" dirty="0"/>
              <a:t>优化高分屏和弱网适配</a:t>
            </a:r>
          </a:p>
          <a:p>
            <a:pPr marL="0" indent="0">
              <a:buNone/>
            </a:pPr>
            <a:r>
              <a:rPr lang="zh-CN" altLang="en-US" sz="1900" dirty="0"/>
              <a:t>从苹果的</a:t>
            </a:r>
            <a:r>
              <a:rPr lang="en-US" altLang="zh-CN" sz="1900" dirty="0"/>
              <a:t>Retina</a:t>
            </a:r>
            <a:r>
              <a:rPr lang="zh-CN" altLang="en-US" sz="1900" dirty="0"/>
              <a:t>开始，手机厂商开始越来越多的使用高像素密度显示屏。在浏览器里我们的一个</a:t>
            </a:r>
            <a:r>
              <a:rPr lang="en-US" altLang="zh-CN" sz="1900" dirty="0"/>
              <a:t>CSS</a:t>
            </a:r>
            <a:r>
              <a:rPr lang="zh-CN" altLang="en-US" sz="1900" dirty="0"/>
              <a:t>像素往往能对应两个或更多个设备像素，在这种环境下为了追求最好的显示效果</a:t>
            </a:r>
            <a:r>
              <a:rPr lang="en-US" altLang="zh-CN" sz="1900" dirty="0"/>
              <a:t>,</a:t>
            </a:r>
            <a:r>
              <a:rPr lang="zh-CN" altLang="en-US" sz="1900" dirty="0"/>
              <a:t>我们会采用数倍于浏览器</a:t>
            </a:r>
            <a:r>
              <a:rPr lang="en-US" altLang="zh-CN" sz="1900" dirty="0"/>
              <a:t>CSS</a:t>
            </a:r>
            <a:r>
              <a:rPr lang="zh-CN" altLang="en-US" sz="1900" dirty="0"/>
              <a:t>像素标识的图片尺寸</a:t>
            </a:r>
            <a:r>
              <a:rPr lang="en-US" altLang="zh-CN" sz="1900" dirty="0"/>
              <a:t>. </a:t>
            </a:r>
            <a:r>
              <a:rPr lang="zh-CN" altLang="en-US" sz="1900" dirty="0"/>
              <a:t>这里需要注意的是，如果你采用了</a:t>
            </a:r>
            <a:r>
              <a:rPr lang="en-US" altLang="zh-CN" sz="1900" dirty="0"/>
              <a:t>2x (</a:t>
            </a:r>
            <a:r>
              <a:rPr lang="zh-CN" altLang="en-US" sz="1900" dirty="0"/>
              <a:t>两倍</a:t>
            </a:r>
            <a:r>
              <a:rPr lang="en-US" altLang="zh-CN" sz="1900" dirty="0"/>
              <a:t>CSS</a:t>
            </a:r>
            <a:r>
              <a:rPr lang="zh-CN" altLang="en-US" sz="1900" dirty="0"/>
              <a:t>像素分辨率</a:t>
            </a:r>
            <a:r>
              <a:rPr lang="en-US" altLang="zh-CN" sz="1900" dirty="0"/>
              <a:t>) </a:t>
            </a:r>
            <a:r>
              <a:rPr lang="zh-CN" altLang="en-US" sz="1900" dirty="0"/>
              <a:t>的图片</a:t>
            </a:r>
            <a:r>
              <a:rPr lang="en-US" altLang="zh-CN" sz="1900" dirty="0"/>
              <a:t>,</a:t>
            </a:r>
            <a:r>
              <a:rPr lang="zh-CN" altLang="en-US" sz="1900" dirty="0"/>
              <a:t>由于水平和垂直像素都进行了加倍，最终图片体积会增加</a:t>
            </a:r>
            <a:r>
              <a:rPr lang="en-US" altLang="zh-CN" sz="1900" dirty="0"/>
              <a:t>4</a:t>
            </a:r>
            <a:r>
              <a:rPr lang="zh-CN" altLang="en-US" sz="1900" dirty="0"/>
              <a:t>倍</a:t>
            </a:r>
            <a:r>
              <a:rPr lang="en-US" altLang="zh-CN" sz="1900" dirty="0"/>
              <a:t>(</a:t>
            </a:r>
            <a:r>
              <a:rPr lang="zh-CN" altLang="en-US" sz="1900" dirty="0"/>
              <a:t>内存占用也会增加</a:t>
            </a:r>
            <a:r>
              <a:rPr lang="en-US" altLang="zh-CN" sz="1900" dirty="0"/>
              <a:t>4</a:t>
            </a:r>
            <a:r>
              <a:rPr lang="zh-CN" altLang="en-US" sz="1900" dirty="0"/>
              <a:t>倍</a:t>
            </a:r>
            <a:r>
              <a:rPr lang="en-US" altLang="zh-CN" sz="1900" dirty="0"/>
              <a:t>). </a:t>
            </a:r>
            <a:r>
              <a:rPr lang="zh-CN" altLang="en-US" sz="1900" dirty="0"/>
              <a:t>同理</a:t>
            </a:r>
            <a:r>
              <a:rPr lang="en-US" altLang="zh-CN" sz="1900" dirty="0"/>
              <a:t>,</a:t>
            </a:r>
            <a:r>
              <a:rPr lang="zh-CN" altLang="en-US" sz="1900" dirty="0"/>
              <a:t>如果你采用了</a:t>
            </a:r>
            <a:r>
              <a:rPr lang="en-US" altLang="zh-CN" sz="1900" dirty="0"/>
              <a:t>3x</a:t>
            </a:r>
            <a:r>
              <a:rPr lang="zh-CN" altLang="en-US" sz="1900" dirty="0"/>
              <a:t>的图片，最终增加的传输体积会增至</a:t>
            </a:r>
            <a:r>
              <a:rPr lang="en-US" altLang="zh-CN" sz="1900" dirty="0"/>
              <a:t>9</a:t>
            </a:r>
            <a:r>
              <a:rPr lang="zh-CN" altLang="en-US" sz="1900" dirty="0"/>
              <a:t>倍</a:t>
            </a:r>
            <a:r>
              <a:rPr lang="en-US" altLang="zh-CN" sz="1900" dirty="0"/>
              <a:t>.</a:t>
            </a:r>
          </a:p>
          <a:p>
            <a:pPr marL="0" indent="0">
              <a:buNone/>
            </a:pPr>
            <a:r>
              <a:rPr lang="zh-CN" altLang="en-US" sz="1900" dirty="0"/>
              <a:t>用户喜欢清晰绚丽的图片， 但用户更加痛恨打不开的页面</a:t>
            </a:r>
            <a:r>
              <a:rPr lang="en-US" altLang="zh-CN" sz="1900" dirty="0"/>
              <a:t>. </a:t>
            </a:r>
            <a:r>
              <a:rPr lang="zh-CN" altLang="en-US" sz="1900" dirty="0"/>
              <a:t>在我们的实践中</a:t>
            </a:r>
            <a:r>
              <a:rPr lang="en-US" altLang="zh-CN" sz="1900" dirty="0"/>
              <a:t>,</a:t>
            </a:r>
            <a:r>
              <a:rPr lang="zh-CN" altLang="en-US" sz="1900" dirty="0"/>
              <a:t>我们最多使用</a:t>
            </a:r>
            <a:r>
              <a:rPr lang="en-US" altLang="zh-CN" sz="1900" dirty="0"/>
              <a:t>2x(</a:t>
            </a:r>
            <a:r>
              <a:rPr lang="zh-CN" altLang="en-US" sz="1900" dirty="0"/>
              <a:t>两倍</a:t>
            </a:r>
            <a:r>
              <a:rPr lang="en-US" altLang="zh-CN" sz="1900" dirty="0"/>
              <a:t>CSS</a:t>
            </a:r>
            <a:r>
              <a:rPr lang="zh-CN" altLang="en-US" sz="1900" dirty="0"/>
              <a:t>像素分辨率</a:t>
            </a:r>
            <a:r>
              <a:rPr lang="en-US" altLang="zh-CN" sz="1900" dirty="0"/>
              <a:t>)</a:t>
            </a:r>
            <a:r>
              <a:rPr lang="zh-CN" altLang="en-US" sz="1900" dirty="0"/>
              <a:t>的图片。 如果页面专门用于可控的客户端内，我们会根据从客户端获取的网络情况替换页面所使用的图片资源</a:t>
            </a:r>
            <a:r>
              <a:rPr lang="en-US" altLang="zh-CN" sz="1900" dirty="0"/>
              <a:t>. </a:t>
            </a:r>
            <a:r>
              <a:rPr lang="zh-CN" altLang="en-US" sz="1900" dirty="0"/>
              <a:t>在最糟糕的网络环境</a:t>
            </a:r>
            <a:r>
              <a:rPr lang="en-US" altLang="zh-CN" sz="1900" dirty="0"/>
              <a:t>(2G</a:t>
            </a:r>
            <a:r>
              <a:rPr lang="zh-CN" altLang="en-US" sz="1900" dirty="0"/>
              <a:t>移动网络</a:t>
            </a:r>
            <a:r>
              <a:rPr lang="en-US" altLang="zh-CN" sz="1900" dirty="0"/>
              <a:t>)</a:t>
            </a:r>
            <a:r>
              <a:rPr lang="zh-CN" altLang="en-US" sz="1900" dirty="0"/>
              <a:t>，我们甚至会采用按</a:t>
            </a:r>
            <a:r>
              <a:rPr lang="en-US" altLang="zh-CN" sz="1900" dirty="0"/>
              <a:t>30%</a:t>
            </a:r>
            <a:r>
              <a:rPr lang="zh-CN" altLang="en-US" sz="1900" dirty="0"/>
              <a:t>质量进行压缩的图片以替换原始图片链接。</a:t>
            </a:r>
          </a:p>
        </p:txBody>
      </p:sp>
    </p:spTree>
    <p:extLst>
      <p:ext uri="{BB962C8B-B14F-4D97-AF65-F5344CB8AC3E}">
        <p14:creationId xmlns:p14="http://schemas.microsoft.com/office/powerpoint/2010/main" val="35587468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手淘前端优化</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rmAutofit/>
          </a:bodyPr>
          <a:lstStyle/>
          <a:p>
            <a:pPr marL="0" indent="0">
              <a:buNone/>
            </a:pPr>
            <a:r>
              <a:rPr lang="zh-CN" altLang="en-US" sz="2000" b="1" dirty="0"/>
              <a:t>单张图片大小</a:t>
            </a:r>
            <a:r>
              <a:rPr lang="zh-CN" altLang="en-US" sz="2000" b="1" dirty="0" smtClean="0"/>
              <a:t>控制</a:t>
            </a:r>
            <a:endParaRPr lang="en-US" altLang="zh-CN" sz="2000" b="1" dirty="0" smtClean="0"/>
          </a:p>
          <a:p>
            <a:pPr marL="0" indent="0">
              <a:buNone/>
            </a:pPr>
            <a:endParaRPr lang="zh-CN" altLang="en-US" sz="2000" b="1" dirty="0"/>
          </a:p>
          <a:p>
            <a:pPr marL="0" indent="0">
              <a:buNone/>
            </a:pPr>
            <a:r>
              <a:rPr lang="zh-CN" altLang="en-US" sz="1800" dirty="0"/>
              <a:t>有时，如果不设限无论你如何优化糟糕的情况总会出现。在我们的实践中</a:t>
            </a:r>
            <a:r>
              <a:rPr lang="en-US" altLang="zh-CN" sz="1800" dirty="0"/>
              <a:t>, </a:t>
            </a:r>
            <a:r>
              <a:rPr lang="zh-CN" altLang="en-US" sz="1800" dirty="0"/>
              <a:t>针对图片我们设置了单张图片大小不超过</a:t>
            </a:r>
            <a:r>
              <a:rPr lang="en-US" altLang="zh-CN" sz="1800" dirty="0"/>
              <a:t>50Kb</a:t>
            </a:r>
            <a:r>
              <a:rPr lang="zh-CN" altLang="en-US" sz="1800" dirty="0"/>
              <a:t>的限制。在每次发布时</a:t>
            </a:r>
            <a:r>
              <a:rPr lang="en-US" altLang="zh-CN" sz="1800" dirty="0"/>
              <a:t>,</a:t>
            </a:r>
            <a:r>
              <a:rPr lang="zh-CN" altLang="en-US" sz="1800" dirty="0"/>
              <a:t>我们会对页面图片进行检查</a:t>
            </a:r>
            <a:r>
              <a:rPr lang="en-US" altLang="zh-CN" sz="1800" dirty="0"/>
              <a:t>, </a:t>
            </a:r>
            <a:r>
              <a:rPr lang="zh-CN" altLang="en-US" sz="1800" dirty="0"/>
              <a:t>如果图片超过这个限制仍需要发布，就得走特别的流程了</a:t>
            </a:r>
            <a:r>
              <a:rPr lang="en-US" altLang="zh-CN" sz="1800" dirty="0"/>
              <a:t>.</a:t>
            </a:r>
          </a:p>
        </p:txBody>
      </p:sp>
    </p:spTree>
    <p:extLst>
      <p:ext uri="{BB962C8B-B14F-4D97-AF65-F5344CB8AC3E}">
        <p14:creationId xmlns:p14="http://schemas.microsoft.com/office/powerpoint/2010/main" val="2258760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手淘前端优化</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rmAutofit fontScale="92500"/>
          </a:bodyPr>
          <a:lstStyle/>
          <a:p>
            <a:pPr marL="0" indent="0">
              <a:buNone/>
            </a:pPr>
            <a:r>
              <a:rPr lang="zh-CN" altLang="en-US" b="1" dirty="0"/>
              <a:t>合理使用</a:t>
            </a:r>
            <a:r>
              <a:rPr lang="en-US" altLang="zh-CN" b="1" dirty="0"/>
              <a:t>CSS/SVG/ICON Font</a:t>
            </a:r>
            <a:r>
              <a:rPr lang="zh-CN" altLang="en-US" b="1" dirty="0"/>
              <a:t>替代图片</a:t>
            </a:r>
          </a:p>
          <a:p>
            <a:pPr marL="0" indent="0">
              <a:buNone/>
            </a:pPr>
            <a:r>
              <a:rPr lang="zh-CN" altLang="en-US" dirty="0"/>
              <a:t>传统桌面</a:t>
            </a:r>
            <a:r>
              <a:rPr lang="en-US" altLang="zh-CN" dirty="0"/>
              <a:t>Web</a:t>
            </a:r>
            <a:r>
              <a:rPr lang="zh-CN" altLang="en-US" dirty="0"/>
              <a:t>中，针对页面内的图标，我们往往采用</a:t>
            </a:r>
            <a:r>
              <a:rPr lang="en-US" altLang="zh-CN" dirty="0"/>
              <a:t>Sprite</a:t>
            </a:r>
            <a:r>
              <a:rPr lang="zh-CN" altLang="en-US" dirty="0"/>
              <a:t>（雪碧图）技术把多个图标合并到一张大图片中，针对不同的图标显示大图中不同的部分。但在移动互联网环境下</a:t>
            </a:r>
            <a:r>
              <a:rPr lang="en-US" altLang="zh-CN" dirty="0"/>
              <a:t>, </a:t>
            </a:r>
            <a:r>
              <a:rPr lang="zh-CN" altLang="en-US" dirty="0"/>
              <a:t>由于设备内存有限，每使用</a:t>
            </a:r>
            <a:r>
              <a:rPr lang="en-US" altLang="zh-CN" dirty="0"/>
              <a:t>Sprite</a:t>
            </a:r>
            <a:r>
              <a:rPr lang="zh-CN" altLang="en-US" dirty="0"/>
              <a:t>技术展示一个图标，都需要浏览器把整个大图解码到内存中一次，考虑到前文提到的多倍</a:t>
            </a:r>
            <a:r>
              <a:rPr lang="en-US" altLang="zh-CN" dirty="0"/>
              <a:t>CSS</a:t>
            </a:r>
            <a:r>
              <a:rPr lang="zh-CN" altLang="en-US" dirty="0"/>
              <a:t>像素分辨率情况</a:t>
            </a:r>
            <a:r>
              <a:rPr lang="en-US" altLang="zh-CN" dirty="0"/>
              <a:t>, </a:t>
            </a:r>
            <a:r>
              <a:rPr lang="zh-CN" altLang="en-US" dirty="0"/>
              <a:t>占用的内存和解码时间往往是可观的。不合理的使用</a:t>
            </a:r>
            <a:r>
              <a:rPr lang="en-US" altLang="zh-CN" dirty="0"/>
              <a:t>Sprite</a:t>
            </a:r>
            <a:r>
              <a:rPr lang="zh-CN" altLang="en-US" dirty="0"/>
              <a:t>技术会造成移动页面性能不升反降。</a:t>
            </a:r>
          </a:p>
          <a:p>
            <a:pPr marL="0" indent="0">
              <a:buNone/>
            </a:pPr>
            <a:r>
              <a:rPr lang="zh-CN" altLang="en-US" dirty="0"/>
              <a:t>更合适的选择是</a:t>
            </a:r>
            <a:r>
              <a:rPr lang="en-US" altLang="zh-CN" dirty="0"/>
              <a:t>CSS3,SVG</a:t>
            </a:r>
            <a:r>
              <a:rPr lang="zh-CN" altLang="en-US" dirty="0"/>
              <a:t>和</a:t>
            </a:r>
            <a:r>
              <a:rPr lang="en-US" altLang="zh-CN" dirty="0"/>
              <a:t>ICON Font</a:t>
            </a:r>
            <a:r>
              <a:rPr lang="zh-CN" altLang="en-US" dirty="0"/>
              <a:t>技术。如果你的图标能使用这些技术绘制，在任何分辨率和缩放设置都可以提供清晰的效果并减小传输和内存的开销</a:t>
            </a:r>
            <a:r>
              <a:rPr lang="en-US" altLang="zh-CN" dirty="0"/>
              <a:t>.</a:t>
            </a:r>
          </a:p>
        </p:txBody>
      </p:sp>
    </p:spTree>
    <p:extLst>
      <p:ext uri="{BB962C8B-B14F-4D97-AF65-F5344CB8AC3E}">
        <p14:creationId xmlns:p14="http://schemas.microsoft.com/office/powerpoint/2010/main" val="34668234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淘宝系列</a:t>
            </a:r>
            <a:endParaRPr kumimoji="1" lang="zh-CN" altLang="en-US" dirty="0"/>
          </a:p>
        </p:txBody>
      </p:sp>
      <p:sp>
        <p:nvSpPr>
          <p:cNvPr id="3" name="Text Placeholder 2"/>
          <p:cNvSpPr>
            <a:spLocks noGrp="1"/>
          </p:cNvSpPr>
          <p:nvPr>
            <p:ph type="body" sz="quarter" idx="13"/>
          </p:nvPr>
        </p:nvSpPr>
        <p:spPr>
          <a:xfrm>
            <a:off x="457200" y="790644"/>
            <a:ext cx="8229600" cy="398761"/>
          </a:xfrm>
        </p:spPr>
        <p:txBody>
          <a:bodyPr>
            <a:normAutofit fontScale="92500" lnSpcReduction="10000"/>
          </a:bodyPr>
          <a:lstStyle/>
          <a:p>
            <a:r>
              <a:rPr lang="zh-CN" altLang="en-US" dirty="0" smtClean="0"/>
              <a:t>手淘这三年</a:t>
            </a:r>
            <a:endParaRPr lang="zh-CN" altLang="zh-CN" dirty="0"/>
          </a:p>
        </p:txBody>
      </p:sp>
      <p:sp>
        <p:nvSpPr>
          <p:cNvPr id="5" name="Text Placeholder 4"/>
          <p:cNvSpPr>
            <a:spLocks noGrp="1"/>
          </p:cNvSpPr>
          <p:nvPr>
            <p:ph type="body" sz="quarter" idx="14"/>
          </p:nvPr>
        </p:nvSpPr>
        <p:spPr>
          <a:xfrm>
            <a:off x="457200" y="1201304"/>
            <a:ext cx="8229600" cy="3371348"/>
          </a:xfrm>
        </p:spPr>
        <p:txBody>
          <a:bodyPr>
            <a:normAutofit/>
          </a:bodyPr>
          <a:lstStyle/>
          <a:p>
            <a:pPr marL="0" indent="0">
              <a:buNone/>
            </a:pPr>
            <a:r>
              <a:rPr lang="zh-CN" altLang="en-US" sz="2000" b="1" dirty="0"/>
              <a:t>网络</a:t>
            </a:r>
            <a:r>
              <a:rPr lang="zh-CN" altLang="en-US" sz="2000" b="1" dirty="0" smtClean="0"/>
              <a:t>请求</a:t>
            </a:r>
            <a:endParaRPr lang="en-US" altLang="zh-CN" sz="2000" b="1" dirty="0" smtClean="0"/>
          </a:p>
          <a:p>
            <a:pPr marL="0" indent="0">
              <a:buNone/>
            </a:pPr>
            <a:endParaRPr lang="zh-CN" altLang="en-US" sz="2000" b="1" dirty="0"/>
          </a:p>
          <a:p>
            <a:pPr marL="0" indent="0">
              <a:buNone/>
            </a:pPr>
            <a:r>
              <a:rPr lang="zh-CN" altLang="en-US" sz="1800" dirty="0"/>
              <a:t>今天我们谈论的无线页面，很多时候已不再是传统的</a:t>
            </a:r>
            <a:r>
              <a:rPr lang="en-US" altLang="zh-CN" sz="1800" dirty="0"/>
              <a:t>"</a:t>
            </a:r>
            <a:r>
              <a:rPr lang="zh-CN" altLang="en-US" sz="1800" dirty="0"/>
              <a:t>页面</a:t>
            </a:r>
            <a:r>
              <a:rPr lang="en-US" altLang="zh-CN" sz="1800" dirty="0"/>
              <a:t>"</a:t>
            </a:r>
            <a:r>
              <a:rPr lang="zh-CN" altLang="en-US" sz="1800" dirty="0"/>
              <a:t>，而是一个个</a:t>
            </a:r>
            <a:r>
              <a:rPr lang="en-US" altLang="zh-CN" sz="1800" dirty="0"/>
              <a:t>"</a:t>
            </a:r>
            <a:r>
              <a:rPr lang="zh-CN" altLang="en-US" sz="1800" dirty="0"/>
              <a:t>单页应用</a:t>
            </a:r>
            <a:r>
              <a:rPr lang="en-US" altLang="zh-CN" sz="1800" dirty="0"/>
              <a:t>"</a:t>
            </a:r>
            <a:r>
              <a:rPr lang="zh-CN" altLang="en-US" sz="1800" dirty="0"/>
              <a:t>。随着应用复杂度的逐渐增加，所需加载的除图片等静态数据外，动态数据也会越来越多。如果想追求高质量的单页应用</a:t>
            </a:r>
            <a:r>
              <a:rPr lang="en-US" altLang="zh-CN" sz="1800" dirty="0"/>
              <a:t>,</a:t>
            </a:r>
            <a:r>
              <a:rPr lang="zh-CN" altLang="en-US" sz="1800" dirty="0"/>
              <a:t>对这些请求的优化势在必行</a:t>
            </a:r>
            <a:r>
              <a:rPr lang="en-US" altLang="zh-CN" sz="1800" dirty="0"/>
              <a:t>.</a:t>
            </a:r>
          </a:p>
        </p:txBody>
      </p:sp>
    </p:spTree>
    <p:extLst>
      <p:ext uri="{BB962C8B-B14F-4D97-AF65-F5344CB8AC3E}">
        <p14:creationId xmlns:p14="http://schemas.microsoft.com/office/powerpoint/2010/main" val="2089506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华颂中文模板">
  <a:themeElements>
    <a:clrScheme name="Huasong 2">
      <a:dk1>
        <a:srgbClr val="000000"/>
      </a:dk1>
      <a:lt1>
        <a:srgbClr val="FFFFFF"/>
      </a:lt1>
      <a:dk2>
        <a:srgbClr val="C8161E"/>
      </a:dk2>
      <a:lt2>
        <a:srgbClr val="C9A063"/>
      </a:lt2>
      <a:accent1>
        <a:srgbClr val="41230F"/>
      </a:accent1>
      <a:accent2>
        <a:srgbClr val="873723"/>
      </a:accent2>
      <a:accent3>
        <a:srgbClr val="AF5A23"/>
      </a:accent3>
      <a:accent4>
        <a:srgbClr val="875A32"/>
      </a:accent4>
      <a:accent5>
        <a:srgbClr val="C4262E"/>
      </a:accent5>
      <a:accent6>
        <a:srgbClr val="000000"/>
      </a:accent6>
      <a:hlink>
        <a:srgbClr val="5A245A"/>
      </a:hlink>
      <a:folHlink>
        <a:srgbClr val="7D9AAA"/>
      </a:folHlink>
    </a:clrScheme>
    <a:fontScheme name="自定义 1">
      <a:majorFont>
        <a:latin typeface="Calibri"/>
        <a:ea typeface="方正兰亭粗黑简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中文分隔页">
  <a:themeElements>
    <a:clrScheme name="Huasong 1">
      <a:dk1>
        <a:sysClr val="windowText" lastClr="000000"/>
      </a:dk1>
      <a:lt1>
        <a:sysClr val="window" lastClr="FFFFFF"/>
      </a:lt1>
      <a:dk2>
        <a:srgbClr val="C8161E"/>
      </a:dk2>
      <a:lt2>
        <a:srgbClr val="EEECE1"/>
      </a:lt2>
      <a:accent1>
        <a:srgbClr val="EBBF78"/>
      </a:accent1>
      <a:accent2>
        <a:srgbClr val="CD9989"/>
      </a:accent2>
      <a:accent3>
        <a:srgbClr val="94B632"/>
      </a:accent3>
      <a:accent4>
        <a:srgbClr val="B2719C"/>
      </a:accent4>
      <a:accent5>
        <a:srgbClr val="46A6BF"/>
      </a:accent5>
      <a:accent6>
        <a:srgbClr val="F5C75C"/>
      </a:accent6>
      <a:hlink>
        <a:srgbClr val="1F2F4B"/>
      </a:hlink>
      <a:folHlink>
        <a:srgbClr val="A6B3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Huasong Template.potx</Template>
  <TotalTime>750</TotalTime>
  <Words>1467</Words>
  <Application>Microsoft Office PowerPoint</Application>
  <PresentationFormat>全屏显示(16:9)</PresentationFormat>
  <Paragraphs>79</Paragraphs>
  <Slides>16</Slides>
  <Notes>0</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16</vt:i4>
      </vt:variant>
    </vt:vector>
  </HeadingPairs>
  <TitlesOfParts>
    <vt:vector size="27" baseType="lpstr">
      <vt:lpstr>(使用中文字体)</vt:lpstr>
      <vt:lpstr>华文中宋</vt:lpstr>
      <vt:lpstr>宋体</vt:lpstr>
      <vt:lpstr>微软雅黑</vt:lpstr>
      <vt:lpstr>Arial</vt:lpstr>
      <vt:lpstr>Bell MT</vt:lpstr>
      <vt:lpstr>Calibri</vt:lpstr>
      <vt:lpstr>Myriad Pro</vt:lpstr>
      <vt:lpstr>华颂中文模板</vt:lpstr>
      <vt:lpstr>中文分隔页</vt:lpstr>
      <vt:lpstr>包装程序外壳对象</vt:lpstr>
      <vt:lpstr>PowerPoint 演示文稿</vt:lpstr>
      <vt:lpstr>iWeb和Velocity分享</vt:lpstr>
      <vt:lpstr>淘宝系列</vt:lpstr>
      <vt:lpstr>淘宝系列</vt:lpstr>
      <vt:lpstr>淘宝系列</vt:lpstr>
      <vt:lpstr>淘宝系列</vt:lpstr>
      <vt:lpstr>淘宝系列</vt:lpstr>
      <vt:lpstr>淘宝系列</vt:lpstr>
      <vt:lpstr>淘宝系列</vt:lpstr>
      <vt:lpstr>淘宝系列</vt:lpstr>
      <vt:lpstr>淘宝系列</vt:lpstr>
      <vt:lpstr>淘宝系列</vt:lpstr>
      <vt:lpstr>淘宝系列</vt:lpstr>
      <vt:lpstr>淘宝系列</vt:lpstr>
      <vt:lpstr>初识React.js</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Bonita Fonda</dc:creator>
  <cp:lastModifiedBy>魏汉清</cp:lastModifiedBy>
  <cp:revision>76</cp:revision>
  <dcterms:created xsi:type="dcterms:W3CDTF">2014-10-08T07:45:10Z</dcterms:created>
  <dcterms:modified xsi:type="dcterms:W3CDTF">2015-08-13T09:32:52Z</dcterms:modified>
</cp:coreProperties>
</file>